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9"/>
  </p:notesMasterIdLst>
  <p:sldIdLst>
    <p:sldId id="256" r:id="rId2"/>
    <p:sldId id="277" r:id="rId3"/>
    <p:sldId id="278" r:id="rId4"/>
    <p:sldId id="279" r:id="rId5"/>
    <p:sldId id="280" r:id="rId6"/>
    <p:sldId id="281" r:id="rId7"/>
    <p:sldId id="282" r:id="rId8"/>
    <p:sldId id="283" r:id="rId9"/>
    <p:sldId id="284" r:id="rId10"/>
    <p:sldId id="285" r:id="rId11"/>
    <p:sldId id="286" r:id="rId12"/>
    <p:sldId id="287" r:id="rId13"/>
    <p:sldId id="289" r:id="rId14"/>
    <p:sldId id="257" r:id="rId15"/>
    <p:sldId id="258" r:id="rId16"/>
    <p:sldId id="259" r:id="rId17"/>
    <p:sldId id="260" r:id="rId18"/>
    <p:sldId id="261" r:id="rId19"/>
    <p:sldId id="263" r:id="rId20"/>
    <p:sldId id="262"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90" r:id="rId35"/>
    <p:sldId id="291" r:id="rId36"/>
    <p:sldId id="292" r:id="rId37"/>
    <p:sldId id="293"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717" autoAdjust="0"/>
  </p:normalViewPr>
  <p:slideViewPr>
    <p:cSldViewPr>
      <p:cViewPr varScale="1">
        <p:scale>
          <a:sx n="69" d="100"/>
          <a:sy n="69" d="100"/>
        </p:scale>
        <p:origin x="-14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9281C9-F34D-4BB1-8FBD-981DC439EB78}" type="datetimeFigureOut">
              <a:rPr lang="ru-RU" smtClean="0"/>
              <a:t>20.04.2015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1694FF-01A3-44B6-AEFC-0472B7856867}"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1694FF-01A3-44B6-AEFC-0472B7856867}" type="slidenum">
              <a:rPr lang="ru-RU" smtClean="0"/>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33F561D-83F5-46DB-958F-85948431C25C}" type="datetimeFigureOut">
              <a:rPr lang="ru-RU" smtClean="0"/>
              <a:pPr/>
              <a:t>20.04.2015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DBEED5FF-AA51-4BF0-8511-5F1AFD08D63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33F561D-83F5-46DB-958F-85948431C25C}"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EED5FF-AA51-4BF0-8511-5F1AFD08D63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33F561D-83F5-46DB-958F-85948431C25C}" type="datetimeFigureOut">
              <a:rPr lang="ru-RU" smtClean="0"/>
              <a:pPr/>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EED5FF-AA51-4BF0-8511-5F1AFD08D63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33F561D-83F5-46DB-958F-85948431C25C}" type="datetimeFigureOut">
              <a:rPr lang="ru-RU" smtClean="0"/>
              <a:pPr/>
              <a:t>20.04.2015</a:t>
            </a:fld>
            <a:endParaRPr lang="ru-RU"/>
          </a:p>
        </p:txBody>
      </p:sp>
      <p:sp>
        <p:nvSpPr>
          <p:cNvPr id="9" name="Номер слайда 8"/>
          <p:cNvSpPr>
            <a:spLocks noGrp="1"/>
          </p:cNvSpPr>
          <p:nvPr>
            <p:ph type="sldNum" sz="quarter" idx="15"/>
          </p:nvPr>
        </p:nvSpPr>
        <p:spPr/>
        <p:txBody>
          <a:bodyPr rtlCol="0"/>
          <a:lstStyle/>
          <a:p>
            <a:fld id="{DBEED5FF-AA51-4BF0-8511-5F1AFD08D637}"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33F561D-83F5-46DB-958F-85948431C25C}" type="datetimeFigureOut">
              <a:rPr lang="ru-RU" smtClean="0"/>
              <a:pPr/>
              <a:t>20.04.2015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DBEED5FF-AA51-4BF0-8511-5F1AFD08D63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33F561D-83F5-46DB-958F-85948431C25C}" type="datetimeFigureOut">
              <a:rPr lang="ru-RU" smtClean="0"/>
              <a:pPr/>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EED5FF-AA51-4BF0-8511-5F1AFD08D637}"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33F561D-83F5-46DB-958F-85948431C25C}" type="datetimeFigureOut">
              <a:rPr lang="ru-RU" smtClean="0"/>
              <a:pPr/>
              <a:t>20.04.2015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EED5FF-AA51-4BF0-8511-5F1AFD08D637}"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33F561D-83F5-46DB-958F-85948431C25C}" type="datetimeFigureOut">
              <a:rPr lang="ru-RU" smtClean="0"/>
              <a:pPr/>
              <a:t>20.04.2015</a:t>
            </a:fld>
            <a:endParaRPr lang="ru-RU"/>
          </a:p>
        </p:txBody>
      </p:sp>
      <p:sp>
        <p:nvSpPr>
          <p:cNvPr id="7" name="Номер слайда 6"/>
          <p:cNvSpPr>
            <a:spLocks noGrp="1"/>
          </p:cNvSpPr>
          <p:nvPr>
            <p:ph type="sldNum" sz="quarter" idx="11"/>
          </p:nvPr>
        </p:nvSpPr>
        <p:spPr/>
        <p:txBody>
          <a:bodyPr rtlCol="0"/>
          <a:lstStyle/>
          <a:p>
            <a:fld id="{DBEED5FF-AA51-4BF0-8511-5F1AFD08D637}"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3F561D-83F5-46DB-958F-85948431C25C}" type="datetimeFigureOut">
              <a:rPr lang="ru-RU" smtClean="0"/>
              <a:pPr/>
              <a:t>20.04.2015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EED5FF-AA51-4BF0-8511-5F1AFD08D63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33F561D-83F5-46DB-958F-85948431C25C}" type="datetimeFigureOut">
              <a:rPr lang="ru-RU" smtClean="0"/>
              <a:pPr/>
              <a:t>20.04.2015</a:t>
            </a:fld>
            <a:endParaRPr lang="ru-RU"/>
          </a:p>
        </p:txBody>
      </p:sp>
      <p:sp>
        <p:nvSpPr>
          <p:cNvPr id="22" name="Номер слайда 21"/>
          <p:cNvSpPr>
            <a:spLocks noGrp="1"/>
          </p:cNvSpPr>
          <p:nvPr>
            <p:ph type="sldNum" sz="quarter" idx="15"/>
          </p:nvPr>
        </p:nvSpPr>
        <p:spPr/>
        <p:txBody>
          <a:bodyPr rtlCol="0"/>
          <a:lstStyle/>
          <a:p>
            <a:fld id="{DBEED5FF-AA51-4BF0-8511-5F1AFD08D637}"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33F561D-83F5-46DB-958F-85948431C25C}" type="datetimeFigureOut">
              <a:rPr lang="ru-RU" smtClean="0"/>
              <a:pPr/>
              <a:t>20.04.2015</a:t>
            </a:fld>
            <a:endParaRPr lang="ru-RU"/>
          </a:p>
        </p:txBody>
      </p:sp>
      <p:sp>
        <p:nvSpPr>
          <p:cNvPr id="18" name="Номер слайда 17"/>
          <p:cNvSpPr>
            <a:spLocks noGrp="1"/>
          </p:cNvSpPr>
          <p:nvPr>
            <p:ph type="sldNum" sz="quarter" idx="11"/>
          </p:nvPr>
        </p:nvSpPr>
        <p:spPr/>
        <p:txBody>
          <a:bodyPr rtlCol="0"/>
          <a:lstStyle/>
          <a:p>
            <a:fld id="{DBEED5FF-AA51-4BF0-8511-5F1AFD08D637}"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33F561D-83F5-46DB-958F-85948431C25C}" type="datetimeFigureOut">
              <a:rPr lang="ru-RU" smtClean="0"/>
              <a:pPr/>
              <a:t>20.04.2015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BEED5FF-AA51-4BF0-8511-5F1AFD08D63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39752" y="1628800"/>
            <a:ext cx="6172200" cy="1894362"/>
          </a:xfrm>
        </p:spPr>
        <p:txBody>
          <a:bodyPr>
            <a:noAutofit/>
          </a:bodyPr>
          <a:lstStyle/>
          <a:p>
            <a:pPr algn="ctr"/>
            <a:r>
              <a:rPr lang="ru-RU" sz="6000" dirty="0" smtClean="0">
                <a:effectLst>
                  <a:outerShdw blurRad="38100" dist="38100" dir="2700000" algn="tl">
                    <a:srgbClr val="000000">
                      <a:alpha val="43137"/>
                    </a:srgbClr>
                  </a:outerShdw>
                </a:effectLst>
                <a:latin typeface="Constantia" pitchFamily="18" charset="0"/>
              </a:rPr>
              <a:t>К</a:t>
            </a:r>
            <a:r>
              <a:rPr lang="ru-RU" sz="4800" dirty="0" smtClean="0">
                <a:effectLst>
                  <a:outerShdw blurRad="38100" dist="38100" dir="2700000" algn="tl">
                    <a:srgbClr val="000000">
                      <a:alpha val="43137"/>
                    </a:srgbClr>
                  </a:outerShdw>
                </a:effectLst>
                <a:latin typeface="Constantia" pitchFamily="18" charset="0"/>
              </a:rPr>
              <a:t>онцепция уголовной ответственности юридических лиц</a:t>
            </a:r>
            <a:endParaRPr lang="ru-RU" sz="4800" dirty="0">
              <a:effectLst>
                <a:outerShdw blurRad="38100" dist="38100" dir="2700000" algn="tl">
                  <a:srgbClr val="000000">
                    <a:alpha val="43137"/>
                  </a:srgbClr>
                </a:outerShdw>
              </a:effectLst>
              <a:latin typeface="Constantia" pitchFamily="18" charset="0"/>
            </a:endParaRPr>
          </a:p>
        </p:txBody>
      </p:sp>
      <p:sp>
        <p:nvSpPr>
          <p:cNvPr id="4" name="Подзаголовок 3"/>
          <p:cNvSpPr>
            <a:spLocks noGrp="1"/>
          </p:cNvSpPr>
          <p:nvPr>
            <p:ph type="subTitle" idx="1"/>
          </p:nvPr>
        </p:nvSpPr>
        <p:spPr>
          <a:xfrm>
            <a:off x="2267744" y="4293096"/>
            <a:ext cx="6876256" cy="2564904"/>
          </a:xfrm>
        </p:spPr>
        <p:txBody>
          <a:bodyPr>
            <a:noAutofit/>
          </a:bodyPr>
          <a:lstStyle/>
          <a:p>
            <a:pPr algn="r">
              <a:spcBef>
                <a:spcPts val="0"/>
              </a:spcBef>
            </a:pPr>
            <a:r>
              <a:rPr lang="ru-RU" sz="3200" i="1" dirty="0" smtClean="0">
                <a:solidFill>
                  <a:schemeClr val="tx2">
                    <a:lumMod val="75000"/>
                  </a:schemeClr>
                </a:solidFill>
                <a:effectLst>
                  <a:outerShdw blurRad="38100" dist="38100" dir="2700000" algn="tl">
                    <a:srgbClr val="000000">
                      <a:alpha val="43137"/>
                    </a:srgbClr>
                  </a:outerShdw>
                </a:effectLst>
                <a:latin typeface="Constantia" pitchFamily="18" charset="0"/>
              </a:rPr>
              <a:t>Грузинская Екатерина Игоревна </a:t>
            </a:r>
          </a:p>
          <a:p>
            <a:pPr algn="r">
              <a:spcBef>
                <a:spcPts val="0"/>
              </a:spcBef>
            </a:pPr>
            <a:r>
              <a:rPr lang="ru-RU" sz="2800" i="1" dirty="0" smtClean="0">
                <a:solidFill>
                  <a:schemeClr val="tx2">
                    <a:lumMod val="75000"/>
                  </a:schemeClr>
                </a:solidFill>
                <a:latin typeface="Constantia" pitchFamily="18" charset="0"/>
              </a:rPr>
              <a:t>заведующая кафедрой гуманитарных дисциплин  ФГБОУ </a:t>
            </a:r>
            <a:r>
              <a:rPr lang="ru-RU" sz="2800" i="1" dirty="0" err="1" smtClean="0">
                <a:solidFill>
                  <a:schemeClr val="tx2">
                    <a:lumMod val="75000"/>
                  </a:schemeClr>
                </a:solidFill>
                <a:latin typeface="Constantia" pitchFamily="18" charset="0"/>
              </a:rPr>
              <a:t>КубГУ</a:t>
            </a:r>
            <a:r>
              <a:rPr lang="ru-RU" sz="2800" i="1" dirty="0" smtClean="0">
                <a:solidFill>
                  <a:schemeClr val="tx2">
                    <a:lumMod val="75000"/>
                  </a:schemeClr>
                </a:solidFill>
                <a:latin typeface="Constantia" pitchFamily="18" charset="0"/>
              </a:rPr>
              <a:t> НФ, доцент, кандидат юридических наук</a:t>
            </a:r>
            <a:endParaRPr lang="ru-RU" sz="2800" i="1" dirty="0">
              <a:solidFill>
                <a:schemeClr val="tx2">
                  <a:lumMod val="75000"/>
                </a:schemeClr>
              </a:solidFill>
              <a:latin typeface="Constantia" pitchFamily="18" charset="0"/>
            </a:endParaRPr>
          </a:p>
        </p:txBody>
      </p:sp>
    </p:spTree>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1143000"/>
          </a:xfrm>
        </p:spPr>
        <p:txBody>
          <a:bodyPr>
            <a:normAutofit/>
          </a:bodyPr>
          <a:lstStyle/>
          <a:p>
            <a:pPr algn="ctr"/>
            <a:r>
              <a:rPr lang="ru-RU" sz="6000" b="1" dirty="0" smtClean="0">
                <a:effectLst>
                  <a:outerShdw blurRad="38100" dist="38100" dir="2700000" algn="tl">
                    <a:srgbClr val="000000">
                      <a:alpha val="43137"/>
                    </a:srgbClr>
                  </a:outerShdw>
                </a:effectLst>
              </a:rPr>
              <a:t>А</a:t>
            </a:r>
            <a:r>
              <a:rPr lang="ru-RU" sz="5400" b="1" dirty="0" smtClean="0">
                <a:effectLst>
                  <a:outerShdw blurRad="38100" dist="38100" dir="2700000" algn="tl">
                    <a:srgbClr val="000000">
                      <a:alpha val="43137"/>
                    </a:srgbClr>
                  </a:outerShdw>
                </a:effectLst>
              </a:rPr>
              <a:t>ргумент</a:t>
            </a:r>
            <a:r>
              <a:rPr lang="ru-RU" sz="5400" dirty="0" smtClean="0"/>
              <a:t> </a:t>
            </a:r>
            <a:r>
              <a:rPr lang="en-US" sz="5400" dirty="0" smtClean="0">
                <a:latin typeface="Algerian" pitchFamily="82" charset="0"/>
              </a:rPr>
              <a:t> </a:t>
            </a:r>
            <a:r>
              <a:rPr lang="en-US" sz="5400" b="1" dirty="0" smtClean="0">
                <a:solidFill>
                  <a:srgbClr val="FF0000"/>
                </a:solidFill>
                <a:effectLst>
                  <a:outerShdw blurRad="38100" dist="38100" dir="2700000" algn="tl">
                    <a:srgbClr val="000000">
                      <a:alpha val="43137"/>
                    </a:srgbClr>
                  </a:outerShdw>
                </a:effectLst>
                <a:latin typeface="Algerian" pitchFamily="82" charset="0"/>
              </a:rPr>
              <a:t>contra 4</a:t>
            </a:r>
            <a:endParaRPr lang="ru-RU" sz="5400" b="1"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772816"/>
            <a:ext cx="9144000" cy="3456384"/>
          </a:xfrm>
        </p:spPr>
        <p:txBody>
          <a:bodyPr/>
          <a:lstStyle/>
          <a:p>
            <a:pPr>
              <a:buNone/>
            </a:pPr>
            <a:endParaRPr lang="en-US" i="1" dirty="0" smtClean="0"/>
          </a:p>
          <a:p>
            <a:pPr>
              <a:buNone/>
            </a:pPr>
            <a:endParaRPr lang="en-US" i="1" dirty="0" smtClean="0"/>
          </a:p>
          <a:p>
            <a:pPr algn="ctr">
              <a:lnSpc>
                <a:spcPct val="150000"/>
              </a:lnSpc>
              <a:buNone/>
            </a:pPr>
            <a:r>
              <a:rPr lang="ru-RU" sz="3200" u="sng" dirty="0" smtClean="0">
                <a:latin typeface="Constantia" pitchFamily="18" charset="0"/>
              </a:rPr>
              <a:t>Нет смысла </a:t>
            </a:r>
            <a:r>
              <a:rPr lang="ru-RU" sz="3200" dirty="0" smtClean="0">
                <a:latin typeface="Constantia" pitchFamily="18" charset="0"/>
              </a:rPr>
              <a:t>и нецелесообразно </a:t>
            </a:r>
            <a:r>
              <a:rPr lang="ru-RU" sz="3200" u="sng" dirty="0" smtClean="0">
                <a:latin typeface="Constantia" pitchFamily="18" charset="0"/>
              </a:rPr>
              <a:t>нагромождать </a:t>
            </a:r>
            <a:r>
              <a:rPr lang="ru-RU" sz="3200" dirty="0" smtClean="0">
                <a:latin typeface="Constantia" pitchFamily="18" charset="0"/>
              </a:rPr>
              <a:t>законодательство отраслевой ответственностью юридических лиц</a:t>
            </a:r>
            <a:endParaRPr lang="ru-RU" sz="3200" dirty="0">
              <a:latin typeface="Constantia" pitchFamily="18" charset="0"/>
            </a:endParaRPr>
          </a:p>
        </p:txBody>
      </p:sp>
    </p:spTree>
  </p:cSld>
  <p:clrMapOvr>
    <a:masterClrMapping/>
  </p:clrMapOvr>
  <p:transition spd="slow">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268760"/>
          </a:xfrm>
        </p:spPr>
        <p:txBody>
          <a:bodyPr>
            <a:normAutofit/>
          </a:bodyPr>
          <a:lstStyle/>
          <a:p>
            <a:pPr algn="ctr"/>
            <a:r>
              <a:rPr lang="ru-RU" sz="6000" b="1" dirty="0" smtClean="0">
                <a:effectLst>
                  <a:outerShdw blurRad="38100" dist="38100" dir="2700000" algn="tl">
                    <a:srgbClr val="000000">
                      <a:alpha val="43137"/>
                    </a:srgbClr>
                  </a:outerShdw>
                </a:effectLst>
              </a:rPr>
              <a:t>А</a:t>
            </a:r>
            <a:r>
              <a:rPr lang="ru-RU" sz="5400" b="1" dirty="0" smtClean="0">
                <a:effectLst>
                  <a:outerShdw blurRad="38100" dist="38100" dir="2700000" algn="tl">
                    <a:srgbClr val="000000">
                      <a:alpha val="43137"/>
                    </a:srgbClr>
                  </a:outerShdw>
                </a:effectLst>
              </a:rPr>
              <a:t>ргумент </a:t>
            </a:r>
            <a:r>
              <a:rPr lang="en-US" sz="5400" b="1" dirty="0" smtClean="0">
                <a:effectLst>
                  <a:outerShdw blurRad="38100" dist="38100" dir="2700000" algn="tl">
                    <a:srgbClr val="000000">
                      <a:alpha val="43137"/>
                    </a:srgbClr>
                  </a:outerShdw>
                </a:effectLst>
                <a:latin typeface="Algerian" pitchFamily="82" charset="0"/>
              </a:rPr>
              <a:t> </a:t>
            </a:r>
            <a:r>
              <a:rPr lang="en-US" sz="5400" b="1" dirty="0" smtClean="0">
                <a:solidFill>
                  <a:srgbClr val="FF0000"/>
                </a:solidFill>
                <a:effectLst>
                  <a:outerShdw blurRad="38100" dist="38100" dir="2700000" algn="tl">
                    <a:srgbClr val="000000">
                      <a:alpha val="43137"/>
                    </a:srgbClr>
                  </a:outerShdw>
                </a:effectLst>
                <a:latin typeface="Algerian" pitchFamily="82" charset="0"/>
              </a:rPr>
              <a:t>contra 5</a:t>
            </a:r>
            <a:endParaRPr lang="ru-RU" sz="5400" b="1"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700808"/>
            <a:ext cx="9144000" cy="4773144"/>
          </a:xfrm>
        </p:spPr>
        <p:txBody>
          <a:bodyPr/>
          <a:lstStyle/>
          <a:p>
            <a:pPr>
              <a:buNone/>
            </a:pPr>
            <a:endParaRPr lang="en-US" dirty="0" smtClean="0"/>
          </a:p>
          <a:p>
            <a:pPr algn="ctr">
              <a:lnSpc>
                <a:spcPct val="150000"/>
              </a:lnSpc>
              <a:buNone/>
            </a:pPr>
            <a:r>
              <a:rPr lang="ru-RU" sz="3200" u="sng" dirty="0" smtClean="0">
                <a:latin typeface="Constantia" pitchFamily="18" charset="0"/>
              </a:rPr>
              <a:t>Невозможно</a:t>
            </a:r>
            <a:r>
              <a:rPr lang="ru-RU" sz="3200" dirty="0" smtClean="0">
                <a:latin typeface="Constantia" pitchFamily="18" charset="0"/>
              </a:rPr>
              <a:t> дать </a:t>
            </a:r>
            <a:r>
              <a:rPr lang="ru-RU" sz="3200" u="sng" dirty="0" smtClean="0">
                <a:latin typeface="Constantia" pitchFamily="18" charset="0"/>
              </a:rPr>
              <a:t>полный перечень преступлений</a:t>
            </a:r>
            <a:r>
              <a:rPr lang="ru-RU" sz="3200" dirty="0" smtClean="0">
                <a:latin typeface="Constantia" pitchFamily="18" charset="0"/>
              </a:rPr>
              <a:t>, за совершение которых физическим лицом будет нести ответственность юридическое лицо</a:t>
            </a:r>
            <a:endParaRPr lang="ru-RU" sz="3200" dirty="0">
              <a:latin typeface="Constantia" pitchFamily="18" charset="0"/>
            </a:endParaRPr>
          </a:p>
        </p:txBody>
      </p:sp>
    </p:spTree>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332656"/>
            <a:ext cx="8820472" cy="6141296"/>
          </a:xfrm>
        </p:spPr>
        <p:txBody>
          <a:bodyPr>
            <a:normAutofit/>
          </a:bodyPr>
          <a:lstStyle/>
          <a:p>
            <a:pPr algn="ctr">
              <a:lnSpc>
                <a:spcPct val="150000"/>
              </a:lnSpc>
              <a:buNone/>
            </a:pPr>
            <a:r>
              <a:rPr lang="ru-RU" sz="2800" dirty="0" smtClean="0">
                <a:latin typeface="Constantia" pitchFamily="18" charset="0"/>
              </a:rPr>
              <a:t>В Государственной Думе Федерального Собрания Российской Федерации на рассмотрении находится законопроект Федерального закона РФ «</a:t>
            </a:r>
            <a:r>
              <a:rPr lang="ru-RU" sz="2800" b="1" dirty="0" smtClean="0">
                <a:latin typeface="Constantia" pitchFamily="18" charset="0"/>
              </a:rPr>
              <a:t>О внесении изменений в некоторые законодательные акты Российской Федерации в связи с введением института уголовной ответственности юридических лиц», </a:t>
            </a:r>
            <a:r>
              <a:rPr lang="ru-RU" sz="2800" dirty="0" smtClean="0">
                <a:latin typeface="Constantia" pitchFamily="18" charset="0"/>
              </a:rPr>
              <a:t>внесенный депутатом </a:t>
            </a:r>
            <a:r>
              <a:rPr lang="ru-RU" sz="2800" b="1" i="1" dirty="0" err="1" smtClean="0">
                <a:solidFill>
                  <a:srgbClr val="FF0000"/>
                </a:solidFill>
                <a:latin typeface="Constantia" pitchFamily="18" charset="0"/>
              </a:rPr>
              <a:t>Ремезковым</a:t>
            </a:r>
            <a:r>
              <a:rPr lang="ru-RU" sz="2800" b="1" i="1" dirty="0" smtClean="0">
                <a:solidFill>
                  <a:srgbClr val="FF0000"/>
                </a:solidFill>
                <a:latin typeface="Constantia" pitchFamily="18" charset="0"/>
              </a:rPr>
              <a:t> Александром Александровичем.</a:t>
            </a:r>
          </a:p>
          <a:p>
            <a:pPr algn="ctr">
              <a:lnSpc>
                <a:spcPct val="150000"/>
              </a:lnSpc>
            </a:pPr>
            <a:endParaRPr lang="ru-RU" sz="2800" dirty="0">
              <a:latin typeface="Constantia" pitchFamily="18" charset="0"/>
            </a:endParaRPr>
          </a:p>
        </p:txBody>
      </p:sp>
    </p:spTree>
  </p:cSld>
  <p:clrMapOvr>
    <a:masterClrMapping/>
  </p:clrMapOvr>
  <p:transition spd="slow">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124744"/>
          </a:xfrm>
        </p:spPr>
        <p:txBody>
          <a:bodyPr>
            <a:normAutofit/>
          </a:bodyPr>
          <a:lstStyle/>
          <a:p>
            <a:r>
              <a:rPr lang="ru-RU" sz="3200" b="1" dirty="0" smtClean="0">
                <a:effectLst>
                  <a:outerShdw blurRad="38100" dist="38100" dir="2700000" algn="tl">
                    <a:srgbClr val="000000">
                      <a:alpha val="43137"/>
                    </a:srgbClr>
                  </a:outerShdw>
                </a:effectLst>
              </a:rPr>
              <a:t>РЕМЕЗКОВ АЛЕКСАНДР </a:t>
            </a:r>
            <a:r>
              <a:rPr lang="ru-RU" sz="3200" b="1" dirty="0" smtClean="0">
                <a:effectLst>
                  <a:outerShdw blurRad="38100" dist="38100" dir="2700000" algn="tl">
                    <a:srgbClr val="000000">
                      <a:alpha val="43137"/>
                    </a:srgbClr>
                  </a:outerShdw>
                </a:effectLst>
              </a:rPr>
              <a:t>АЛЕКСАНДРОВИЧ</a:t>
            </a:r>
            <a:endParaRPr lang="ru-RU" sz="3200" b="1" dirty="0">
              <a:effectLst>
                <a:outerShdw blurRad="38100" dist="38100" dir="2700000" algn="tl">
                  <a:srgbClr val="000000">
                    <a:alpha val="43137"/>
                  </a:srgbClr>
                </a:outerShdw>
              </a:effectLst>
            </a:endParaRPr>
          </a:p>
        </p:txBody>
      </p:sp>
      <p:pic>
        <p:nvPicPr>
          <p:cNvPr id="5" name="Содержимое 4" descr="1_15x21_3Q6A2982_D(1).jpg"/>
          <p:cNvPicPr>
            <a:picLocks noGrp="1" noChangeAspect="1"/>
          </p:cNvPicPr>
          <p:nvPr>
            <p:ph sz="quarter" idx="1"/>
          </p:nvPr>
        </p:nvPicPr>
        <p:blipFill>
          <a:blip r:embed="rId2" cstate="print"/>
          <a:stretch>
            <a:fillRect/>
          </a:stretch>
        </p:blipFill>
        <p:spPr>
          <a:xfrm>
            <a:off x="395536" y="1628800"/>
            <a:ext cx="3479156" cy="34563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Содержимое 3"/>
          <p:cNvSpPr>
            <a:spLocks noGrp="1"/>
          </p:cNvSpPr>
          <p:nvPr>
            <p:ph sz="quarter" idx="2"/>
          </p:nvPr>
        </p:nvSpPr>
        <p:spPr>
          <a:xfrm>
            <a:off x="3635896" y="1052736"/>
            <a:ext cx="5508104" cy="5805264"/>
          </a:xfrm>
        </p:spPr>
        <p:txBody>
          <a:bodyPr>
            <a:noAutofit/>
          </a:bodyPr>
          <a:lstStyle/>
          <a:p>
            <a:pPr marL="0" algn="ctr">
              <a:spcBef>
                <a:spcPts val="0"/>
              </a:spcBef>
              <a:buNone/>
            </a:pPr>
            <a:r>
              <a:rPr lang="ru-RU" sz="2200" dirty="0" smtClean="0">
                <a:latin typeface="Constantia" pitchFamily="18" charset="0"/>
              </a:rPr>
              <a:t>Член фракции«Единая Россия»</a:t>
            </a:r>
          </a:p>
          <a:p>
            <a:pPr marL="0" algn="ctr">
              <a:spcBef>
                <a:spcPts val="0"/>
              </a:spcBef>
              <a:buNone/>
            </a:pPr>
            <a:r>
              <a:rPr lang="ru-RU" sz="2200" dirty="0" smtClean="0">
                <a:latin typeface="Constantia" pitchFamily="18" charset="0"/>
              </a:rPr>
              <a:t>Заместитель председателя комитета Комитета ГД по гражданскому, уголовному, арбитражному и процессуальному законодательству</a:t>
            </a:r>
          </a:p>
          <a:p>
            <a:pPr marL="0" algn="ctr">
              <a:spcBef>
                <a:spcPts val="0"/>
              </a:spcBef>
              <a:buNone/>
            </a:pPr>
            <a:r>
              <a:rPr lang="ru-RU" sz="2200" dirty="0" smtClean="0">
                <a:latin typeface="Constantia" pitchFamily="18" charset="0"/>
              </a:rPr>
              <a:t>Представляемый регион – Краснодарский край</a:t>
            </a:r>
          </a:p>
          <a:p>
            <a:pPr marL="0" algn="ctr">
              <a:spcBef>
                <a:spcPts val="0"/>
              </a:spcBef>
              <a:buNone/>
            </a:pPr>
            <a:r>
              <a:rPr lang="ru-RU" sz="2200" b="1" dirty="0" smtClean="0">
                <a:latin typeface="Constantia" pitchFamily="18" charset="0"/>
              </a:rPr>
              <a:t>Информация об образовании депутата:</a:t>
            </a:r>
            <a:endParaRPr lang="ru-RU" sz="2200" dirty="0" smtClean="0">
              <a:latin typeface="Constantia" pitchFamily="18" charset="0"/>
            </a:endParaRPr>
          </a:p>
          <a:p>
            <a:pPr marL="0" algn="ctr">
              <a:spcBef>
                <a:spcPts val="0"/>
              </a:spcBef>
              <a:buNone/>
            </a:pPr>
            <a:r>
              <a:rPr lang="ru-RU" sz="2200" dirty="0" smtClean="0">
                <a:latin typeface="Constantia" pitchFamily="18" charset="0"/>
              </a:rPr>
              <a:t>   </a:t>
            </a:r>
            <a:r>
              <a:rPr lang="ru-RU" sz="2200" b="1" dirty="0" smtClean="0">
                <a:solidFill>
                  <a:srgbClr val="FF0000"/>
                </a:solidFill>
                <a:latin typeface="Constantia" pitchFamily="18" charset="0"/>
              </a:rPr>
              <a:t> 1984 </a:t>
            </a:r>
            <a:r>
              <a:rPr lang="ru-RU" sz="2200" dirty="0" smtClean="0">
                <a:latin typeface="Constantia" pitchFamily="18" charset="0"/>
              </a:rPr>
              <a:t>- Волгоградский инженерно-строительный институт</a:t>
            </a:r>
          </a:p>
          <a:p>
            <a:pPr marL="0" algn="ctr">
              <a:spcBef>
                <a:spcPts val="0"/>
              </a:spcBef>
              <a:buNone/>
            </a:pPr>
            <a:r>
              <a:rPr lang="ru-RU" sz="2200" dirty="0" smtClean="0">
                <a:latin typeface="Constantia" pitchFamily="18" charset="0"/>
              </a:rPr>
              <a:t>     </a:t>
            </a:r>
            <a:r>
              <a:rPr lang="ru-RU" sz="2200" b="1" dirty="0" smtClean="0">
                <a:solidFill>
                  <a:srgbClr val="FF0000"/>
                </a:solidFill>
                <a:latin typeface="Constantia" pitchFamily="18" charset="0"/>
              </a:rPr>
              <a:t>2000</a:t>
            </a:r>
            <a:r>
              <a:rPr lang="ru-RU" sz="2200" dirty="0" smtClean="0">
                <a:latin typeface="Constantia" pitchFamily="18" charset="0"/>
              </a:rPr>
              <a:t> - Кубанский государственный аграрный университет</a:t>
            </a:r>
          </a:p>
          <a:p>
            <a:pPr marL="0" algn="ctr">
              <a:spcBef>
                <a:spcPts val="0"/>
              </a:spcBef>
              <a:buNone/>
            </a:pPr>
            <a:r>
              <a:rPr lang="ru-RU" sz="2200" b="1" dirty="0" smtClean="0">
                <a:latin typeface="Constantia" pitchFamily="18" charset="0"/>
              </a:rPr>
              <a:t>    Ученые степени депутата:</a:t>
            </a:r>
            <a:endParaRPr lang="ru-RU" sz="2200" dirty="0" smtClean="0">
              <a:latin typeface="Constantia" pitchFamily="18" charset="0"/>
            </a:endParaRPr>
          </a:p>
          <a:p>
            <a:pPr marL="0" algn="ctr">
              <a:spcBef>
                <a:spcPts val="0"/>
              </a:spcBef>
              <a:buNone/>
            </a:pPr>
            <a:r>
              <a:rPr lang="ru-RU" sz="2200" dirty="0" smtClean="0">
                <a:latin typeface="Constantia" pitchFamily="18" charset="0"/>
              </a:rPr>
              <a:t>     Доктор экономических наук</a:t>
            </a:r>
          </a:p>
          <a:p>
            <a:pPr marL="0" algn="ctr">
              <a:spcBef>
                <a:spcPts val="0"/>
              </a:spcBef>
              <a:buNone/>
            </a:pPr>
            <a:r>
              <a:rPr lang="ru-RU" sz="2200" b="1" dirty="0" smtClean="0">
                <a:latin typeface="Constantia" pitchFamily="18" charset="0"/>
              </a:rPr>
              <a:t>     Ученые звания депутата:</a:t>
            </a:r>
            <a:endParaRPr lang="ru-RU" sz="2200" dirty="0" smtClean="0">
              <a:latin typeface="Constantia" pitchFamily="18" charset="0"/>
            </a:endParaRPr>
          </a:p>
          <a:p>
            <a:pPr marL="0" algn="ctr">
              <a:spcBef>
                <a:spcPts val="0"/>
              </a:spcBef>
              <a:buNone/>
            </a:pPr>
            <a:r>
              <a:rPr lang="ru-RU" sz="2200" dirty="0" smtClean="0">
                <a:latin typeface="Constantia" pitchFamily="18" charset="0"/>
              </a:rPr>
              <a:t>      Профессор</a:t>
            </a:r>
            <a:br>
              <a:rPr lang="ru-RU" sz="2200" dirty="0" smtClean="0">
                <a:latin typeface="Constantia" pitchFamily="18" charset="0"/>
              </a:rPr>
            </a:br>
            <a:endParaRPr lang="ru-RU" sz="2200" dirty="0">
              <a:latin typeface="Constantia" pitchFamily="18" charset="0"/>
            </a:endParaRPr>
          </a:p>
        </p:txBody>
      </p:sp>
    </p:spTree>
  </p:cSld>
  <p:clrMapOvr>
    <a:masterClrMapping/>
  </p:clrMapOvr>
  <p:transition spd="slow">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98848"/>
          </a:xfrm>
        </p:spPr>
        <p:txBody>
          <a:bodyPr>
            <a:noAutofit/>
          </a:bodyPr>
          <a:lstStyle/>
          <a:p>
            <a:r>
              <a:rPr lang="ru-RU" sz="3200" b="1" u="sng" dirty="0" smtClean="0">
                <a:solidFill>
                  <a:srgbClr val="FF0000"/>
                </a:solidFill>
                <a:effectLst>
                  <a:outerShdw blurRad="38100" dist="38100" dir="2700000" algn="tl">
                    <a:srgbClr val="000000">
                      <a:alpha val="43137"/>
                    </a:srgbClr>
                  </a:outerShdw>
                </a:effectLst>
              </a:rPr>
              <a:t>Статья 19.</a:t>
            </a:r>
            <a:r>
              <a:rPr lang="ru-RU" sz="3200" b="1"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Общие условия уголовной ответственности</a:t>
            </a:r>
            <a:endParaRPr lang="ru-RU" sz="32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79512" y="1196752"/>
            <a:ext cx="8568952" cy="5277200"/>
          </a:xfrm>
        </p:spPr>
        <p:txBody>
          <a:bodyPr>
            <a:normAutofit lnSpcReduction="10000"/>
          </a:bodyPr>
          <a:lstStyle/>
          <a:p>
            <a:pPr>
              <a:buNone/>
            </a:pPr>
            <a:r>
              <a:rPr lang="ru-RU" dirty="0" smtClean="0"/>
              <a:t> </a:t>
            </a:r>
          </a:p>
          <a:p>
            <a:pPr lvl="0" algn="ctr">
              <a:spcAft>
                <a:spcPts val="300"/>
              </a:spcAft>
              <a:buNone/>
            </a:pPr>
            <a:r>
              <a:rPr lang="ru-RU" sz="2800" dirty="0" smtClean="0">
                <a:latin typeface="Constantia" pitchFamily="18" charset="0"/>
              </a:rPr>
              <a:t>1. Уголовной </a:t>
            </a:r>
            <a:r>
              <a:rPr lang="ru-RU" sz="2800" dirty="0" smtClean="0">
                <a:latin typeface="Constantia" pitchFamily="18" charset="0"/>
              </a:rPr>
              <a:t>ответственности подлежит вменяемое физическое лицо, достигшее возраста, установленного настоящим Кодексом, а также юридическое лицо. </a:t>
            </a:r>
          </a:p>
          <a:p>
            <a:pPr algn="ctr">
              <a:spcAft>
                <a:spcPts val="300"/>
              </a:spcAft>
              <a:buNone/>
            </a:pPr>
            <a:r>
              <a:rPr lang="ru-RU" sz="2800" dirty="0" smtClean="0">
                <a:latin typeface="Constantia" pitchFamily="18" charset="0"/>
              </a:rPr>
              <a:t>2. </a:t>
            </a:r>
            <a:r>
              <a:rPr lang="en-US" sz="2800" dirty="0" smtClean="0">
                <a:latin typeface="Constantia" pitchFamily="18" charset="0"/>
              </a:rPr>
              <a:t>Уголовная </a:t>
            </a:r>
            <a:r>
              <a:rPr lang="en-US" sz="2800" dirty="0" smtClean="0">
                <a:latin typeface="Constantia" pitchFamily="18" charset="0"/>
              </a:rPr>
              <a:t>ответственность юридического лица за преступление не исключает уголовной  ответственности физического лица за это же деяние, равно как и уголовная ответственность физического лица за совершенное преступление не исключает уголовной ответственности юридического лица за то же деяние</a:t>
            </a:r>
            <a:r>
              <a:rPr lang="en-US" sz="2800" i="1" dirty="0" smtClean="0">
                <a:latin typeface="Constantia" pitchFamily="18" charset="0"/>
              </a:rPr>
              <a:t>.</a:t>
            </a:r>
            <a:endParaRPr lang="ru-RU" sz="2800" i="1" dirty="0">
              <a:latin typeface="Constantia" pitchFamily="18" charset="0"/>
            </a:endParaRPr>
          </a:p>
        </p:txBody>
      </p:sp>
    </p:spTree>
  </p:cSld>
  <p:clrMapOvr>
    <a:masterClrMapping/>
  </p:clrMapOvr>
  <p:transition spd="slow">
    <p:push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748464" cy="1916832"/>
          </a:xfrm>
        </p:spPr>
        <p:txBody>
          <a:bodyPr>
            <a:normAutofit fontScale="90000"/>
          </a:bodyPr>
          <a:lstStyle/>
          <a:p>
            <a:r>
              <a:rPr lang="ru-RU" b="1" dirty="0" smtClean="0"/>
              <a:t/>
            </a:r>
            <a:br>
              <a:rPr lang="ru-RU" b="1" dirty="0" smtClean="0"/>
            </a:br>
            <a:r>
              <a:rPr lang="ru-RU" sz="3100" b="1" u="sng" dirty="0" smtClean="0">
                <a:solidFill>
                  <a:srgbClr val="FF0000"/>
                </a:solidFill>
                <a:effectLst>
                  <a:outerShdw blurRad="38100" dist="38100" dir="2700000" algn="tl">
                    <a:srgbClr val="000000">
                      <a:alpha val="43137"/>
                    </a:srgbClr>
                  </a:outerShdw>
                </a:effectLst>
              </a:rPr>
              <a:t>Раздел V. </a:t>
            </a:r>
            <a:r>
              <a:rPr lang="ru-RU" sz="3600" b="1" dirty="0" smtClean="0">
                <a:effectLst>
                  <a:outerShdw blurRad="38100" dist="38100" dir="2700000" algn="tl">
                    <a:srgbClr val="000000">
                      <a:alpha val="43137"/>
                    </a:srgbClr>
                  </a:outerShdw>
                </a:effectLst>
              </a:rPr>
              <a:t>Особенности уголовной ответственности и наказания отдельных категорий лиц»</a:t>
            </a:r>
            <a:r>
              <a:rPr lang="ru-RU" sz="3100" dirty="0" smtClean="0"/>
              <a:t/>
            </a:r>
            <a:br>
              <a:rPr lang="ru-RU" sz="3100" dirty="0" smtClean="0"/>
            </a:br>
            <a:endParaRPr lang="ru-RU" dirty="0"/>
          </a:p>
        </p:txBody>
      </p:sp>
      <p:sp>
        <p:nvSpPr>
          <p:cNvPr id="3" name="Содержимое 2"/>
          <p:cNvSpPr>
            <a:spLocks noGrp="1"/>
          </p:cNvSpPr>
          <p:nvPr>
            <p:ph sz="quarter" idx="1"/>
          </p:nvPr>
        </p:nvSpPr>
        <p:spPr>
          <a:xfrm>
            <a:off x="179512" y="1340768"/>
            <a:ext cx="8568952" cy="5517232"/>
          </a:xfrm>
        </p:spPr>
        <p:txBody>
          <a:bodyPr>
            <a:normAutofit fontScale="92500" lnSpcReduction="10000"/>
          </a:bodyPr>
          <a:lstStyle/>
          <a:p>
            <a:pPr>
              <a:buNone/>
            </a:pPr>
            <a:endParaRPr lang="ru-RU" dirty="0" smtClean="0"/>
          </a:p>
          <a:p>
            <a:pPr algn="ctr">
              <a:buNone/>
            </a:pPr>
            <a:r>
              <a:rPr lang="ru-RU" b="1" dirty="0" smtClean="0"/>
              <a:t>Глава </a:t>
            </a:r>
            <a:r>
              <a:rPr lang="ru-RU" b="1" dirty="0" smtClean="0"/>
              <a:t>14</a:t>
            </a:r>
            <a:r>
              <a:rPr lang="ru-RU" b="1" baseline="30000" dirty="0" smtClean="0"/>
              <a:t>1</a:t>
            </a:r>
            <a:r>
              <a:rPr lang="ru-RU" b="1" dirty="0" smtClean="0"/>
              <a:t>. Уголовная ответственность и наказание юридических </a:t>
            </a:r>
            <a:r>
              <a:rPr lang="ru-RU" b="1" dirty="0" smtClean="0"/>
              <a:t>лиц </a:t>
            </a:r>
            <a:endParaRPr lang="ru-RU" dirty="0" smtClean="0"/>
          </a:p>
          <a:p>
            <a:pPr algn="ctr">
              <a:buNone/>
            </a:pPr>
            <a:r>
              <a:rPr lang="ru-RU" b="1" dirty="0" smtClean="0"/>
              <a:t>Статья 96</a:t>
            </a:r>
            <a:r>
              <a:rPr lang="ru-RU" b="1" baseline="30000" dirty="0" smtClean="0"/>
              <a:t>1</a:t>
            </a:r>
            <a:r>
              <a:rPr lang="ru-RU" b="1" dirty="0" smtClean="0"/>
              <a:t>. Общие условия уголовной ответственности и наказания юридических лиц</a:t>
            </a:r>
            <a:endParaRPr lang="ru-RU" dirty="0" smtClean="0"/>
          </a:p>
          <a:p>
            <a:pPr>
              <a:buNone/>
            </a:pPr>
            <a:r>
              <a:rPr lang="ru-RU" dirty="0" smtClean="0"/>
              <a:t> </a:t>
            </a:r>
          </a:p>
          <a:p>
            <a:pPr lvl="0">
              <a:buNone/>
            </a:pPr>
            <a:r>
              <a:rPr lang="ru-RU" dirty="0" smtClean="0"/>
              <a:t>1. Положения Общей части настоящего Кодекса, определяющие уголовно-правовые последствия совершения преступления для физических лиц, применяются к юридическим лицам, если иное не предусмотрено настоящей главой или не вытекает из существа правоотношений с участием юридического лица. </a:t>
            </a:r>
          </a:p>
          <a:p>
            <a:pPr lvl="0">
              <a:buNone/>
            </a:pPr>
            <a:r>
              <a:rPr lang="ru-RU" dirty="0" smtClean="0"/>
              <a:t>2. Юридическое лицо подлежит уголовной ответственности только за те деяния, за которые Особенной частью настоящего Кодекса предусмотрено наказание, применяемое к юридическим лицам.    </a:t>
            </a:r>
          </a:p>
          <a:p>
            <a:endParaRPr lang="ru-RU" dirty="0"/>
          </a:p>
        </p:txBody>
      </p:sp>
    </p:spTree>
  </p:cSld>
  <p:clrMapOvr>
    <a:masterClrMapping/>
  </p:clrMapOvr>
  <p:transition spd="slow">
    <p:push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80512" cy="1151384"/>
          </a:xfrm>
        </p:spPr>
        <p:txBody>
          <a:bodyPr>
            <a:normAutofit/>
          </a:bodyPr>
          <a:lstStyle/>
          <a:p>
            <a:r>
              <a:rPr lang="ru-RU" sz="2800" b="1" u="sng" dirty="0" smtClean="0">
                <a:solidFill>
                  <a:srgbClr val="FF0000"/>
                </a:solidFill>
                <a:effectLst>
                  <a:outerShdw blurRad="38100" dist="38100" dir="2700000" algn="tl">
                    <a:srgbClr val="000000">
                      <a:alpha val="43137"/>
                    </a:srgbClr>
                  </a:outerShdw>
                </a:effectLst>
              </a:rPr>
              <a:t>Статья 96</a:t>
            </a:r>
            <a:r>
              <a:rPr lang="ru-RU" sz="2800" b="1" u="sng" baseline="30000" dirty="0" smtClean="0">
                <a:solidFill>
                  <a:srgbClr val="FF0000"/>
                </a:solidFill>
                <a:effectLst>
                  <a:outerShdw blurRad="38100" dist="38100" dir="2700000" algn="tl">
                    <a:srgbClr val="000000">
                      <a:alpha val="43137"/>
                    </a:srgbClr>
                  </a:outerShdw>
                </a:effectLst>
              </a:rPr>
              <a:t>2 </a:t>
            </a:r>
            <a:r>
              <a:rPr lang="ru-RU" sz="2800" b="1" dirty="0" smtClean="0">
                <a:effectLst>
                  <a:outerShdw blurRad="38100" dist="38100" dir="2700000" algn="tl">
                    <a:srgbClr val="000000">
                      <a:alpha val="43137"/>
                    </a:srgbClr>
                  </a:outerShdw>
                </a:effectLst>
              </a:rPr>
              <a:t>Юридические лица, подлежащие уголовной ответственности</a:t>
            </a:r>
            <a:endParaRPr lang="ru-RU" sz="28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268760"/>
            <a:ext cx="8676456" cy="5589240"/>
          </a:xfrm>
        </p:spPr>
        <p:txBody>
          <a:bodyPr>
            <a:normAutofit lnSpcReduction="10000"/>
          </a:bodyPr>
          <a:lstStyle/>
          <a:p>
            <a:pPr lvl="0" algn="ctr">
              <a:buNone/>
            </a:pPr>
            <a:r>
              <a:rPr lang="ru-RU" dirty="0" smtClean="0"/>
              <a:t>1. За преступления, совершенные в пределах Российской Федерации, к уголовной ответственности может быть привлечено юридическое лицо, образованное на территории Российской Федерации в соответствии с законодательством Российской Федерации (</a:t>
            </a:r>
            <a:r>
              <a:rPr lang="ru-RU" b="1" dirty="0" smtClean="0"/>
              <a:t>за исключением органов государственной власти Российской Федерации, органов государственной власти субъектов Российской Федерации, органов местного самоуправления, государственных и муниципальных учреждений и предприятий</a:t>
            </a:r>
            <a:r>
              <a:rPr lang="ru-RU" dirty="0" smtClean="0"/>
              <a:t>), иностранное юридическое лицо, международная организация, а также обособленное подразделение, через которое на территории Российской Федерации осуществляется деятельность иностранного юридического лица или международной организации. </a:t>
            </a:r>
          </a:p>
          <a:p>
            <a:pPr algn="ctr"/>
            <a:endParaRPr lang="ru-RU" dirty="0"/>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p:spPr>
        <p:txBody>
          <a:bodyPr>
            <a:noAutofit/>
          </a:bodyPr>
          <a:lstStyle/>
          <a:p>
            <a:r>
              <a:rPr lang="en-US" sz="3600" b="1" u="sng" dirty="0" err="1" smtClean="0">
                <a:solidFill>
                  <a:srgbClr val="FF0000"/>
                </a:solidFill>
                <a:effectLst>
                  <a:outerShdw blurRad="38100" dist="38100" dir="2700000" algn="tl">
                    <a:srgbClr val="000000">
                      <a:alpha val="43137"/>
                    </a:srgbClr>
                  </a:outerShdw>
                </a:effectLst>
              </a:rPr>
              <a:t>Статья</a:t>
            </a:r>
            <a:r>
              <a:rPr lang="en-US" sz="3600" b="1" u="sng" dirty="0" smtClean="0">
                <a:solidFill>
                  <a:srgbClr val="FF0000"/>
                </a:solidFill>
                <a:effectLst>
                  <a:outerShdw blurRad="38100" dist="38100" dir="2700000" algn="tl">
                    <a:srgbClr val="000000">
                      <a:alpha val="43137"/>
                    </a:srgbClr>
                  </a:outerShdw>
                </a:effectLst>
              </a:rPr>
              <a:t> </a:t>
            </a:r>
            <a:r>
              <a:rPr lang="en-US" sz="3600" b="1" u="sng" dirty="0" smtClean="0">
                <a:solidFill>
                  <a:srgbClr val="FF0000"/>
                </a:solidFill>
                <a:effectLst>
                  <a:outerShdw blurRad="38100" dist="38100" dir="2700000" algn="tl">
                    <a:srgbClr val="000000">
                      <a:alpha val="43137"/>
                    </a:srgbClr>
                  </a:outerShdw>
                </a:effectLst>
              </a:rPr>
              <a:t>96</a:t>
            </a:r>
            <a:r>
              <a:rPr lang="en-US" sz="3600" b="1" u="sng" baseline="30000" dirty="0" smtClean="0">
                <a:solidFill>
                  <a:srgbClr val="FF0000"/>
                </a:solidFill>
                <a:effectLst>
                  <a:outerShdw blurRad="38100" dist="38100" dir="2700000" algn="tl">
                    <a:srgbClr val="000000">
                      <a:alpha val="43137"/>
                    </a:srgbClr>
                  </a:outerShdw>
                </a:effectLst>
              </a:rPr>
              <a:t>3</a:t>
            </a:r>
            <a:r>
              <a:rPr lang="en-US" sz="3600" b="1" dirty="0" smtClean="0">
                <a:solidFill>
                  <a:srgbClr val="FF0000"/>
                </a:solidFill>
                <a:effectLst>
                  <a:outerShdw blurRad="38100" dist="38100" dir="2700000" algn="tl">
                    <a:srgbClr val="000000">
                      <a:alpha val="43137"/>
                    </a:srgbClr>
                  </a:outerShdw>
                </a:effectLst>
              </a:rPr>
              <a:t> </a:t>
            </a:r>
            <a:r>
              <a:rPr lang="en-US" sz="3300" b="1" dirty="0" err="1" smtClean="0">
                <a:effectLst>
                  <a:outerShdw blurRad="38100" dist="38100" dir="2700000" algn="tl">
                    <a:srgbClr val="000000">
                      <a:alpha val="43137"/>
                    </a:srgbClr>
                  </a:outerShdw>
                </a:effectLst>
              </a:rPr>
              <a:t>Вина</a:t>
            </a:r>
            <a:r>
              <a:rPr lang="en-US" sz="3300" b="1" dirty="0" smtClean="0">
                <a:effectLst>
                  <a:outerShdw blurRad="38100" dist="38100" dir="2700000" algn="tl">
                    <a:srgbClr val="000000">
                      <a:alpha val="43137"/>
                    </a:srgbClr>
                  </a:outerShdw>
                </a:effectLst>
              </a:rPr>
              <a:t> юридического лица</a:t>
            </a:r>
            <a:endParaRPr lang="ru-RU" sz="33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79512" y="908720"/>
            <a:ext cx="8568952" cy="5949280"/>
          </a:xfrm>
        </p:spPr>
        <p:txBody>
          <a:bodyPr>
            <a:normAutofit fontScale="55000" lnSpcReduction="20000"/>
          </a:bodyPr>
          <a:lstStyle/>
          <a:p>
            <a:pPr algn="ctr">
              <a:buNone/>
            </a:pPr>
            <a:r>
              <a:rPr lang="ru-RU" sz="2900" dirty="0" smtClean="0"/>
              <a:t>1. </a:t>
            </a:r>
            <a:r>
              <a:rPr lang="ru-RU" sz="3600" b="1" u="sng" dirty="0" smtClean="0"/>
              <a:t>Юридическое лицо признается виновным в преступлении и подлежит уголовной ответственности в случаях: </a:t>
            </a:r>
            <a:endParaRPr lang="ru-RU" sz="2900" b="1" u="sng" dirty="0" smtClean="0"/>
          </a:p>
          <a:p>
            <a:pPr algn="ctr">
              <a:buNone/>
            </a:pPr>
            <a:r>
              <a:rPr lang="ru-RU" sz="2900" dirty="0" smtClean="0">
                <a:latin typeface="Constantia" pitchFamily="18" charset="0"/>
              </a:rPr>
              <a:t>а) </a:t>
            </a:r>
            <a:r>
              <a:rPr lang="ru-RU" sz="2900" dirty="0" smtClean="0">
                <a:latin typeface="Constantia" pitchFamily="18" charset="0"/>
              </a:rPr>
              <a:t>виновного </a:t>
            </a:r>
            <a:r>
              <a:rPr lang="ru-RU" sz="2900" dirty="0" smtClean="0">
                <a:latin typeface="Constantia" pitchFamily="18" charset="0"/>
              </a:rPr>
              <a:t>(умышленно или по неосторожности) совершения деяния, наказуемого для юридического лица в соответствии с Особенной частью настоящего Кодекса, действиями (бездействием), осуществляемыми от имени юридического лица лицом, уполномоченным совершать такие действия (бездействие) на основании закона, иного правового акта, устава, договора или доверенности;</a:t>
            </a:r>
          </a:p>
          <a:p>
            <a:pPr algn="ctr">
              <a:buNone/>
            </a:pPr>
            <a:r>
              <a:rPr lang="ru-RU" sz="2900" dirty="0" smtClean="0">
                <a:latin typeface="Constantia" pitchFamily="18" charset="0"/>
              </a:rPr>
              <a:t>б) совершения наказуемого для юридического лица в соответствии с Особенной частью настоящего Кодекса деяния заведомо в интересах юридического лица лицом, занимающим должность в его органах управления или контроля;</a:t>
            </a:r>
          </a:p>
          <a:p>
            <a:pPr algn="ctr">
              <a:buNone/>
            </a:pPr>
            <a:r>
              <a:rPr lang="ru-RU" sz="2900" dirty="0" smtClean="0">
                <a:latin typeface="Constantia" pitchFamily="18" charset="0"/>
              </a:rPr>
              <a:t>в) совершения наказуемого для юридического лица в соответствии с Особенной частью настоящего Кодекса деяния заведомо в интересах юридического лица лицом, имеющим право давать обязательные для этого юридического лица указания либо иным образом определять его действия (бездействие) или решения в силу прямого или косвенного участия в уставном (складочном) капитале этого юридического лица, закона, иных правовых актов или договора; </a:t>
            </a:r>
          </a:p>
          <a:p>
            <a:pPr algn="ctr">
              <a:buNone/>
            </a:pPr>
            <a:r>
              <a:rPr lang="ru-RU" sz="2900" dirty="0" smtClean="0">
                <a:latin typeface="Constantia" pitchFamily="18" charset="0"/>
              </a:rPr>
              <a:t>г) умышленного совершения наказуемого для юридического лица в соответствии с Особенной частью настоящего Кодекса деяния иными лицами по указанию, с ведома либо одобрения лиц, указанных в пунктах «а», «б» и «в» части первой настоящей статьи, действовавших заведомо в интересах юридического лица. </a:t>
            </a:r>
          </a:p>
          <a:p>
            <a:pPr algn="ctr">
              <a:buNone/>
            </a:pPr>
            <a:r>
              <a:rPr lang="ru-RU" sz="2900" dirty="0" smtClean="0">
                <a:latin typeface="Constantia" pitchFamily="18" charset="0"/>
              </a:rPr>
              <a:t>2. Преступление считается совершенным в интересах юридического лица, если одним из его мотивов было приобретение юридическим лицом в результате совершения такого преступления выгод имущественного либо неимущественного характера, в том числе получение прибыли (увеличение размера прибыли), избежание или уменьшение размера издержек или убытков, уклонение от имущественной или иной предусмотренной законодательством Российской Федерации ответственности, приобретение прав либо освобождение от обязанностей. </a:t>
            </a:r>
          </a:p>
          <a:p>
            <a:endParaRPr lang="ru-RU" sz="2500" dirty="0"/>
          </a:p>
        </p:txBody>
      </p:sp>
    </p:spTree>
  </p:cSld>
  <p:clrMapOvr>
    <a:masterClrMapping/>
  </p:clrMapOvr>
  <p:transition spd="slow">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98848"/>
          </a:xfrm>
        </p:spPr>
        <p:txBody>
          <a:bodyPr>
            <a:normAutofit/>
          </a:bodyPr>
          <a:lstStyle/>
          <a:p>
            <a:pPr algn="ctr"/>
            <a:r>
              <a:rPr lang="ru-RU" b="1" u="sng" dirty="0" smtClean="0">
                <a:solidFill>
                  <a:srgbClr val="FF0000"/>
                </a:solidFill>
                <a:effectLst>
                  <a:outerShdw blurRad="38100" dist="38100" dir="2700000" algn="tl">
                    <a:srgbClr val="000000">
                      <a:alpha val="43137"/>
                    </a:srgbClr>
                  </a:outerShdw>
                </a:effectLst>
              </a:rPr>
              <a:t>Ст. 201 </a:t>
            </a:r>
            <a:r>
              <a:rPr lang="ru-RU" b="1" dirty="0" smtClean="0">
                <a:effectLst>
                  <a:outerShdw blurRad="38100" dist="38100" dir="2700000" algn="tl">
                    <a:srgbClr val="000000">
                      <a:alpha val="43137"/>
                    </a:srgbClr>
                  </a:outerShdw>
                </a:effectLst>
              </a:rPr>
              <a:t>Уголовного кодекса </a:t>
            </a:r>
            <a:r>
              <a:rPr lang="ru-RU" b="1" dirty="0" smtClean="0">
                <a:effectLst>
                  <a:outerShdw blurRad="38100" dist="38100" dir="2700000" algn="tl">
                    <a:srgbClr val="000000">
                      <a:alpha val="43137"/>
                    </a:srgbClr>
                  </a:outerShdw>
                </a:effectLst>
              </a:rPr>
              <a:t>РФ «Злоупотребление полномочиями»</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124744"/>
            <a:ext cx="8748464" cy="5349208"/>
          </a:xfrm>
        </p:spPr>
        <p:txBody>
          <a:bodyPr>
            <a:normAutofit/>
          </a:bodyPr>
          <a:lstStyle/>
          <a:p>
            <a:pPr algn="ctr">
              <a:buNone/>
            </a:pPr>
            <a:r>
              <a:rPr lang="ru-RU" dirty="0" smtClean="0">
                <a:solidFill>
                  <a:schemeClr val="tx1"/>
                </a:solidFill>
              </a:rPr>
              <a:t>Выполняющим управленческие функции в коммерческой или иной организации, а также в некоммерческой организации, не являющейся государственным органом, органом местного самоуправления, государственным или муниципальным учреждением, в статьях настоящей главы, а также в статьях </a:t>
            </a:r>
            <a:r>
              <a:rPr lang="ru-RU" b="1" dirty="0" smtClean="0">
                <a:solidFill>
                  <a:srgbClr val="FF0000"/>
                </a:solidFill>
              </a:rPr>
              <a:t>199.2 </a:t>
            </a:r>
            <a:r>
              <a:rPr lang="ru-RU" dirty="0" smtClean="0">
                <a:solidFill>
                  <a:schemeClr val="tx1"/>
                </a:solidFill>
              </a:rPr>
              <a:t>и </a:t>
            </a:r>
            <a:r>
              <a:rPr lang="ru-RU" b="1" dirty="0" smtClean="0">
                <a:solidFill>
                  <a:srgbClr val="FF0000"/>
                </a:solidFill>
              </a:rPr>
              <a:t>304</a:t>
            </a:r>
            <a:r>
              <a:rPr lang="ru-RU" dirty="0" smtClean="0">
                <a:solidFill>
                  <a:schemeClr val="tx1"/>
                </a:solidFill>
              </a:rPr>
              <a:t> </a:t>
            </a:r>
            <a:r>
              <a:rPr lang="ru-RU" dirty="0" smtClean="0">
                <a:solidFill>
                  <a:schemeClr val="tx1"/>
                </a:solidFill>
              </a:rPr>
              <a:t>Уголовного Кодекса признается лицо, выполняющее функции единоличного исполнительного органа, члена совета директоров или иного коллегиального исполнительного органа, а также лицо, постоянно, временно либо по специальному полномочию выполняющее организационно-распорядительные или административно-хозяйственные функции в этих организациях.</a:t>
            </a:r>
          </a:p>
          <a:p>
            <a:pPr algn="ctr"/>
            <a:endParaRPr lang="ru-RU" dirty="0"/>
          </a:p>
        </p:txBody>
      </p:sp>
    </p:spTree>
  </p:cSld>
  <p:clrMapOvr>
    <a:masterClrMapping/>
  </p:clrMapOvr>
  <p:transition spd="slow">
    <p:cover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98848"/>
          </a:xfrm>
        </p:spPr>
        <p:txBody>
          <a:bodyPr>
            <a:noAutofit/>
          </a:bodyPr>
          <a:lstStyle/>
          <a:p>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96</a:t>
            </a:r>
            <a:r>
              <a:rPr lang="ru-RU" sz="3200" b="1" u="sng" baseline="30000" dirty="0" smtClean="0">
                <a:solidFill>
                  <a:srgbClr val="FF0000"/>
                </a:solidFill>
                <a:effectLst>
                  <a:outerShdw blurRad="38100" dist="38100" dir="2700000" algn="tl">
                    <a:srgbClr val="000000">
                      <a:alpha val="43137"/>
                    </a:srgbClr>
                  </a:outerShdw>
                </a:effectLst>
              </a:rPr>
              <a:t>5</a:t>
            </a:r>
            <a:r>
              <a:rPr lang="ru-RU" sz="3200" b="1" u="sng"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Категории </a:t>
            </a:r>
            <a:r>
              <a:rPr lang="ru-RU" sz="3200" b="1" dirty="0" smtClean="0">
                <a:effectLst>
                  <a:outerShdw blurRad="38100" dist="38100" dir="2700000" algn="tl">
                    <a:srgbClr val="000000">
                      <a:alpha val="43137"/>
                    </a:srgbClr>
                  </a:outerShdw>
                </a:effectLst>
              </a:rPr>
              <a:t>преступлений, наказуемых для юридических лиц </a:t>
            </a:r>
            <a:endParaRPr lang="ru-RU" sz="32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196752"/>
            <a:ext cx="8820472" cy="5661248"/>
          </a:xfrm>
        </p:spPr>
        <p:txBody>
          <a:bodyPr>
            <a:normAutofit fontScale="32500" lnSpcReduction="20000"/>
          </a:bodyPr>
          <a:lstStyle/>
          <a:p>
            <a:pPr>
              <a:buNone/>
            </a:pPr>
            <a:r>
              <a:rPr lang="ru-RU" sz="4500" dirty="0" smtClean="0"/>
              <a:t> </a:t>
            </a:r>
          </a:p>
          <a:p>
            <a:pPr lvl="0"/>
            <a:r>
              <a:rPr lang="ru-RU" sz="6200" dirty="0" smtClean="0"/>
              <a:t>Преступление, наказуемое для юридического лица, относится к категории </a:t>
            </a:r>
            <a:r>
              <a:rPr lang="ru-RU" sz="6200" b="1" dirty="0" smtClean="0">
                <a:solidFill>
                  <a:srgbClr val="FF0000"/>
                </a:solidFill>
              </a:rPr>
              <a:t>небольшой тяжести</a:t>
            </a:r>
            <a:r>
              <a:rPr lang="ru-RU" sz="6200" dirty="0" smtClean="0"/>
              <a:t>, если в качестве наказания за него предусмотрено предупреждение либо </a:t>
            </a:r>
            <a:r>
              <a:rPr lang="ru-RU" sz="6200" b="1" dirty="0" smtClean="0"/>
              <a:t>штраф</a:t>
            </a:r>
            <a:r>
              <a:rPr lang="ru-RU" sz="6200" dirty="0" smtClean="0"/>
              <a:t>, максимальный размер которого не превышает </a:t>
            </a:r>
            <a:r>
              <a:rPr lang="ru-RU" sz="6200" b="1" dirty="0" smtClean="0"/>
              <a:t>трех миллионов рублей</a:t>
            </a:r>
            <a:r>
              <a:rPr lang="ru-RU" sz="6200" dirty="0" smtClean="0"/>
              <a:t>.</a:t>
            </a:r>
          </a:p>
          <a:p>
            <a:pPr lvl="0"/>
            <a:r>
              <a:rPr lang="ru-RU" sz="6200" dirty="0" smtClean="0"/>
              <a:t>Преступление, наказуемое для юридического лица, относится к категории </a:t>
            </a:r>
            <a:r>
              <a:rPr lang="ru-RU" sz="6200" b="1" dirty="0" smtClean="0">
                <a:solidFill>
                  <a:srgbClr val="FF0000"/>
                </a:solidFill>
              </a:rPr>
              <a:t>средней тяжести</a:t>
            </a:r>
            <a:r>
              <a:rPr lang="ru-RU" sz="6200" dirty="0" smtClean="0"/>
              <a:t>, если максимальный размер штрафа за него не превышает </a:t>
            </a:r>
            <a:r>
              <a:rPr lang="ru-RU" sz="6200" b="1" dirty="0" smtClean="0"/>
              <a:t>восьми миллионов рублей</a:t>
            </a:r>
            <a:r>
              <a:rPr lang="ru-RU" sz="6200" dirty="0" smtClean="0"/>
              <a:t>.</a:t>
            </a:r>
          </a:p>
          <a:p>
            <a:pPr lvl="0"/>
            <a:r>
              <a:rPr lang="ru-RU" sz="6200" dirty="0" smtClean="0"/>
              <a:t>Преступление, наказуемое для юридического лица, относится к </a:t>
            </a:r>
            <a:r>
              <a:rPr lang="ru-RU" sz="6200" b="1" dirty="0" smtClean="0"/>
              <a:t>категории </a:t>
            </a:r>
            <a:r>
              <a:rPr lang="ru-RU" sz="6200" b="1" dirty="0" smtClean="0">
                <a:solidFill>
                  <a:srgbClr val="FF0000"/>
                </a:solidFill>
              </a:rPr>
              <a:t>тяжких</a:t>
            </a:r>
            <a:r>
              <a:rPr lang="ru-RU" sz="6200" dirty="0" smtClean="0"/>
              <a:t>, если в качестве наказания за него </a:t>
            </a:r>
            <a:r>
              <a:rPr lang="ru-RU" sz="6200" b="1" dirty="0" smtClean="0"/>
              <a:t>не предусмотрена принудительная ликвидация или запрет </a:t>
            </a:r>
            <a:r>
              <a:rPr lang="ru-RU" sz="6200" dirty="0" smtClean="0"/>
              <a:t>на осуществление деятельности на территории Российской Федерации, а максимальный размер </a:t>
            </a:r>
            <a:r>
              <a:rPr lang="ru-RU" sz="6200" b="1" dirty="0" smtClean="0"/>
              <a:t>штрафа</a:t>
            </a:r>
            <a:r>
              <a:rPr lang="ru-RU" sz="6200" dirty="0" smtClean="0"/>
              <a:t> не превышает </a:t>
            </a:r>
            <a:r>
              <a:rPr lang="ru-RU" sz="6200" b="1" dirty="0" smtClean="0"/>
              <a:t>пятнадцати миллионов</a:t>
            </a:r>
            <a:r>
              <a:rPr lang="ru-RU" sz="6200" dirty="0" smtClean="0"/>
              <a:t> рублей.</a:t>
            </a:r>
          </a:p>
          <a:p>
            <a:pPr lvl="0"/>
            <a:r>
              <a:rPr lang="ru-RU" sz="6200" dirty="0" smtClean="0"/>
              <a:t> Преступление, наказуемое для юридического лица, относится к категории </a:t>
            </a:r>
            <a:r>
              <a:rPr lang="ru-RU" sz="6200" b="1" dirty="0" smtClean="0">
                <a:solidFill>
                  <a:srgbClr val="FF0000"/>
                </a:solidFill>
              </a:rPr>
              <a:t>особо тяжких</a:t>
            </a:r>
            <a:r>
              <a:rPr lang="ru-RU" sz="6200" dirty="0" smtClean="0"/>
              <a:t>, если максимальный размер штрафа за него </a:t>
            </a:r>
            <a:r>
              <a:rPr lang="ru-RU" sz="6200" b="1" dirty="0" smtClean="0"/>
              <a:t>превышает пятнадцать миллионов</a:t>
            </a:r>
            <a:r>
              <a:rPr lang="ru-RU" sz="6200" dirty="0" smtClean="0"/>
              <a:t> рублей либо если в качестве </a:t>
            </a:r>
            <a:r>
              <a:rPr lang="ru-RU" sz="6200" b="1" dirty="0" smtClean="0"/>
              <a:t>единственного</a:t>
            </a:r>
            <a:r>
              <a:rPr lang="ru-RU" sz="6200" dirty="0" smtClean="0"/>
              <a:t> или альтернативного наказания за него предусмотрен </a:t>
            </a:r>
            <a:r>
              <a:rPr lang="ru-RU" sz="6200" b="1" dirty="0" smtClean="0"/>
              <a:t>запрет</a:t>
            </a:r>
            <a:r>
              <a:rPr lang="ru-RU" sz="6200" dirty="0" smtClean="0"/>
              <a:t> на осуществление деятельности на территории Российской Федерации или </a:t>
            </a:r>
            <a:r>
              <a:rPr lang="ru-RU" sz="6200" b="1" dirty="0" smtClean="0"/>
              <a:t>принудительная ликвидация.</a:t>
            </a:r>
          </a:p>
          <a:p>
            <a:endParaRPr lang="ru-RU" sz="6200"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0"/>
            <a:ext cx="8568952" cy="6858000"/>
          </a:xfrm>
        </p:spPr>
        <p:txBody>
          <a:bodyPr/>
          <a:lstStyle/>
          <a:p>
            <a:pPr algn="ctr">
              <a:buNone/>
            </a:pPr>
            <a:endParaRPr lang="ru-RU" sz="3200" b="1" i="1" dirty="0" smtClean="0">
              <a:solidFill>
                <a:srgbClr val="FF0000"/>
              </a:solidFill>
              <a:latin typeface="Constantia" pitchFamily="18" charset="0"/>
            </a:endParaRPr>
          </a:p>
          <a:p>
            <a:pPr algn="ctr">
              <a:buNone/>
            </a:pPr>
            <a:endParaRPr lang="ru-RU" sz="3200" b="1" i="1" dirty="0" smtClean="0">
              <a:solidFill>
                <a:srgbClr val="FF0000"/>
              </a:solidFill>
              <a:latin typeface="Constantia" pitchFamily="18" charset="0"/>
            </a:endParaRPr>
          </a:p>
          <a:p>
            <a:pPr algn="ctr">
              <a:buNone/>
            </a:pPr>
            <a:r>
              <a:rPr lang="ru-RU" sz="3600" b="1" i="1" dirty="0" smtClean="0">
                <a:solidFill>
                  <a:srgbClr val="FF0000"/>
                </a:solidFill>
                <a:latin typeface="Constantia" pitchFamily="18" charset="0"/>
              </a:rPr>
              <a:t>УГОЛОВНАЯ ОТВЕТСТВЕННОСТЬ</a:t>
            </a:r>
          </a:p>
          <a:p>
            <a:pPr algn="ctr">
              <a:lnSpc>
                <a:spcPct val="150000"/>
              </a:lnSpc>
              <a:buNone/>
            </a:pPr>
            <a:r>
              <a:rPr lang="ru-RU" sz="2800" dirty="0" smtClean="0">
                <a:latin typeface="Constantia" pitchFamily="18" charset="0"/>
              </a:rPr>
              <a:t>представляет </a:t>
            </a:r>
            <a:r>
              <a:rPr lang="ru-RU" sz="2800" dirty="0" smtClean="0">
                <a:latin typeface="Constantia" pitchFamily="18" charset="0"/>
              </a:rPr>
              <a:t>собой  отрицательную оценку деяния и лица его совершившего со стороны государства, выражающуюся в </a:t>
            </a:r>
            <a:r>
              <a:rPr lang="ru-RU" sz="2800" u="sng" dirty="0" smtClean="0">
                <a:latin typeface="Constantia" pitchFamily="18" charset="0"/>
              </a:rPr>
              <a:t>обязанности лица претерпевать </a:t>
            </a:r>
            <a:r>
              <a:rPr lang="ru-RU" sz="2800" dirty="0" smtClean="0">
                <a:latin typeface="Constantia" pitchFamily="18" charset="0"/>
              </a:rPr>
              <a:t>установленное законом ограничение прав и свобод за свое общественно опасное поведение.</a:t>
            </a:r>
          </a:p>
          <a:p>
            <a:pPr>
              <a:lnSpc>
                <a:spcPct val="150000"/>
              </a:lnSpc>
            </a:pPr>
            <a:endParaRPr lang="ru-RU" dirty="0"/>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98848"/>
          </a:xfrm>
        </p:spPr>
        <p:txBody>
          <a:bodyPr>
            <a:noAutofit/>
          </a:bodyPr>
          <a:lstStyle/>
          <a:p>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96</a:t>
            </a:r>
            <a:r>
              <a:rPr lang="ru-RU" sz="3200" b="1" u="sng" baseline="30000" dirty="0" smtClean="0">
                <a:solidFill>
                  <a:srgbClr val="FF0000"/>
                </a:solidFill>
                <a:effectLst>
                  <a:outerShdw blurRad="38100" dist="38100" dir="2700000" algn="tl">
                    <a:srgbClr val="000000">
                      <a:alpha val="43137"/>
                    </a:srgbClr>
                  </a:outerShdw>
                </a:effectLst>
              </a:rPr>
              <a:t>8</a:t>
            </a:r>
            <a:r>
              <a:rPr lang="ru-RU" sz="3200" b="1" u="sng"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Виды наказаний, назначаемых юридическим лицам </a:t>
            </a:r>
            <a:endParaRPr lang="ru-RU" sz="32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124744"/>
            <a:ext cx="8748464" cy="5733256"/>
          </a:xfrm>
        </p:spPr>
        <p:txBody>
          <a:bodyPr>
            <a:normAutofit fontScale="92500" lnSpcReduction="20000"/>
          </a:bodyPr>
          <a:lstStyle/>
          <a:p>
            <a:pPr>
              <a:buNone/>
            </a:pPr>
            <a:r>
              <a:rPr lang="ru-RU" dirty="0" smtClean="0"/>
              <a:t>1. Юридическим лицам, признанным виновными в преступлении,  могут быть назначены следующие виды наказаний:</a:t>
            </a:r>
          </a:p>
          <a:p>
            <a:pPr>
              <a:buNone/>
            </a:pPr>
            <a:r>
              <a:rPr lang="ru-RU" dirty="0" smtClean="0"/>
              <a:t>а) предупреждение; </a:t>
            </a:r>
          </a:p>
          <a:p>
            <a:pPr>
              <a:buNone/>
            </a:pPr>
            <a:r>
              <a:rPr lang="ru-RU" dirty="0" smtClean="0"/>
              <a:t>б) штраф; </a:t>
            </a:r>
          </a:p>
          <a:p>
            <a:pPr>
              <a:buNone/>
            </a:pPr>
            <a:r>
              <a:rPr lang="ru-RU" dirty="0" smtClean="0"/>
              <a:t>в) лишение лицензии, квоты, преференций или льгот; </a:t>
            </a:r>
          </a:p>
          <a:p>
            <a:pPr>
              <a:buNone/>
            </a:pPr>
            <a:r>
              <a:rPr lang="ru-RU" dirty="0" smtClean="0"/>
              <a:t>г) лишение права заниматься определенным видом деятельности; </a:t>
            </a:r>
          </a:p>
          <a:p>
            <a:pPr>
              <a:buNone/>
            </a:pPr>
            <a:r>
              <a:rPr lang="ru-RU" dirty="0" err="1" smtClean="0"/>
              <a:t>д</a:t>
            </a:r>
            <a:r>
              <a:rPr lang="ru-RU" dirty="0" smtClean="0"/>
              <a:t>) запрет на осуществление деятельности на территории Российской Федерации; </a:t>
            </a:r>
          </a:p>
          <a:p>
            <a:pPr>
              <a:buNone/>
            </a:pPr>
            <a:r>
              <a:rPr lang="ru-RU" dirty="0" smtClean="0"/>
              <a:t>е) принудительная ликвидация.</a:t>
            </a:r>
          </a:p>
          <a:p>
            <a:pPr>
              <a:buNone/>
            </a:pPr>
            <a:r>
              <a:rPr lang="ru-RU" dirty="0" smtClean="0"/>
              <a:t>2. Предупреждение, штраф, запрет на осуществление деятельности на территории Российской Федерации и принудительная ликвидация применяются в качестве </a:t>
            </a:r>
            <a:r>
              <a:rPr lang="ru-RU" b="1" dirty="0" smtClean="0"/>
              <a:t>основных видов наказаний</a:t>
            </a:r>
            <a:r>
              <a:rPr lang="ru-RU" dirty="0" smtClean="0"/>
              <a:t>, а лишение лицензии, квоты, преференций или льгот, а также лишение права заниматься определенным видом деятельности – в качестве </a:t>
            </a:r>
            <a:r>
              <a:rPr lang="ru-RU" b="1" dirty="0" smtClean="0"/>
              <a:t>дополнительных видов</a:t>
            </a:r>
            <a:r>
              <a:rPr lang="ru-RU" dirty="0" smtClean="0"/>
              <a:t> наказаний.</a:t>
            </a:r>
          </a:p>
          <a:p>
            <a:endParaRPr lang="ru-RU" dirty="0"/>
          </a:p>
        </p:txBody>
      </p:sp>
    </p:spTree>
  </p:cSld>
  <p:clrMapOvr>
    <a:masterClrMapping/>
  </p:clrMapOvr>
  <p:transition spd="slow">
    <p:plu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txBody>
          <a:bodyPr>
            <a:normAutofit/>
          </a:bodyPr>
          <a:lstStyle/>
          <a:p>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96</a:t>
            </a:r>
            <a:r>
              <a:rPr lang="ru-RU" sz="3200" b="1" u="sng" baseline="30000" dirty="0" smtClean="0">
                <a:solidFill>
                  <a:srgbClr val="FF0000"/>
                </a:solidFill>
                <a:effectLst>
                  <a:outerShdw blurRad="38100" dist="38100" dir="2700000" algn="tl">
                    <a:srgbClr val="000000">
                      <a:alpha val="43137"/>
                    </a:srgbClr>
                  </a:outerShdw>
                </a:effectLst>
              </a:rPr>
              <a:t>9</a:t>
            </a:r>
            <a:r>
              <a:rPr lang="ru-RU" sz="3200" b="1"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Предупреждение</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692696"/>
            <a:ext cx="8748464" cy="6165304"/>
          </a:xfrm>
        </p:spPr>
        <p:txBody>
          <a:bodyPr>
            <a:normAutofit/>
          </a:bodyPr>
          <a:lstStyle/>
          <a:p>
            <a:pPr>
              <a:buNone/>
            </a:pPr>
            <a:r>
              <a:rPr lang="ru-RU" dirty="0" smtClean="0"/>
              <a:t> 1. Предупреждение есть официальное публичное порицание юридического лица и предостережение его о недопустимости впредь совершения преступления. Приговор, предусматривающий предупреждение подлежит опубликованию в одном из официальных печатных изданий.  </a:t>
            </a:r>
          </a:p>
          <a:p>
            <a:pPr>
              <a:buNone/>
            </a:pPr>
            <a:r>
              <a:rPr lang="ru-RU" dirty="0" smtClean="0"/>
              <a:t>2. Наказание в виде предупреждения может быть назначено юридическому лицу, впервые совершившему преступление небольшой тяжести, которое не повлекло имущественного ущерба, угрозы причинения вреда жизни или здоровью людей, объектов животного мира, окружающей среде, объектам культурного наследия (памятникам истории и культуры) народов Российской Федерации, безопасности государства или общества, а равно угрозы аварий и катастроф техногенного характера. </a:t>
            </a:r>
          </a:p>
          <a:p>
            <a:endParaRPr lang="ru-RU" dirty="0"/>
          </a:p>
        </p:txBody>
      </p:sp>
    </p:spTree>
  </p:cSld>
  <p:clrMapOvr>
    <a:masterClrMapping/>
  </p:clrMapOvr>
  <p:transition spd="slow">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820472" cy="1143000"/>
          </a:xfrm>
        </p:spPr>
        <p:txBody>
          <a:bodyPr>
            <a:normAutofit/>
          </a:bodyPr>
          <a:lstStyle/>
          <a:p>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96</a:t>
            </a:r>
            <a:r>
              <a:rPr lang="ru-RU" sz="3200" b="1" u="sng" baseline="30000" dirty="0" smtClean="0">
                <a:solidFill>
                  <a:srgbClr val="FF0000"/>
                </a:solidFill>
                <a:effectLst>
                  <a:outerShdw blurRad="38100" dist="38100" dir="2700000" algn="tl">
                    <a:srgbClr val="000000">
                      <a:alpha val="43137"/>
                    </a:srgbClr>
                  </a:outerShdw>
                </a:effectLst>
              </a:rPr>
              <a:t>10</a:t>
            </a:r>
            <a:r>
              <a:rPr lang="ru-RU" sz="3200" b="1" u="sng"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Штраф</a:t>
            </a:r>
            <a:r>
              <a:rPr lang="ru-RU" dirty="0" smtClean="0"/>
              <a:t/>
            </a:r>
            <a:br>
              <a:rPr lang="ru-RU" dirty="0" smtClean="0"/>
            </a:br>
            <a:endParaRPr lang="ru-RU" dirty="0"/>
          </a:p>
        </p:txBody>
      </p:sp>
      <p:sp>
        <p:nvSpPr>
          <p:cNvPr id="3" name="Содержимое 2"/>
          <p:cNvSpPr>
            <a:spLocks noGrp="1"/>
          </p:cNvSpPr>
          <p:nvPr>
            <p:ph sz="quarter" idx="1"/>
          </p:nvPr>
        </p:nvSpPr>
        <p:spPr>
          <a:xfrm>
            <a:off x="0" y="620688"/>
            <a:ext cx="8748464" cy="6237312"/>
          </a:xfrm>
        </p:spPr>
        <p:txBody>
          <a:bodyPr>
            <a:normAutofit fontScale="92500" lnSpcReduction="20000"/>
          </a:bodyPr>
          <a:lstStyle/>
          <a:p>
            <a:pPr>
              <a:buNone/>
            </a:pPr>
            <a:r>
              <a:rPr lang="ru-RU" dirty="0" smtClean="0"/>
              <a:t> </a:t>
            </a:r>
          </a:p>
          <a:p>
            <a:pPr>
              <a:buNone/>
            </a:pPr>
            <a:r>
              <a:rPr lang="ru-RU" dirty="0" smtClean="0"/>
              <a:t>1. Штраф может назначаться в виде единовременной выплаты в размере от </a:t>
            </a:r>
            <a:r>
              <a:rPr lang="ru-RU" b="1" dirty="0" smtClean="0"/>
              <a:t>двухсот тысяч </a:t>
            </a:r>
            <a:r>
              <a:rPr lang="ru-RU" dirty="0" smtClean="0"/>
              <a:t>до </a:t>
            </a:r>
            <a:r>
              <a:rPr lang="ru-RU" b="1" dirty="0" smtClean="0"/>
              <a:t>тридцати миллионов рублей </a:t>
            </a:r>
            <a:r>
              <a:rPr lang="ru-RU" dirty="0" smtClean="0"/>
              <a:t>либо в размере, кратном полученному юридическим лицом преступному доходу, причиненному преступлением имущественному ущербу или стоимости приобретённого преступным путем  имущества. Кратный штраф </a:t>
            </a:r>
            <a:r>
              <a:rPr lang="ru-RU" b="1" dirty="0" smtClean="0"/>
              <a:t>не может превышать пятисот процентов с</a:t>
            </a:r>
            <a:r>
              <a:rPr lang="ru-RU" dirty="0" smtClean="0"/>
              <a:t>тоимости полученного юридическим лицом преступного дохода, причиненного преступлением имущественного ущерба  или стоимости приобретённого преступным путем имущества. </a:t>
            </a:r>
          </a:p>
          <a:p>
            <a:pPr>
              <a:buNone/>
            </a:pPr>
            <a:r>
              <a:rPr lang="ru-RU" dirty="0" smtClean="0"/>
              <a:t>2. При определении вида и размера штрафа помимо обстоятельств, предусмотренных статьей 96</a:t>
            </a:r>
            <a:r>
              <a:rPr lang="ru-RU" baseline="30000" dirty="0" smtClean="0"/>
              <a:t>15</a:t>
            </a:r>
            <a:r>
              <a:rPr lang="ru-RU" dirty="0" smtClean="0"/>
              <a:t> настоящего Кодекса, учитывается имущественное положение организации. </a:t>
            </a:r>
          </a:p>
          <a:p>
            <a:pPr>
              <a:buNone/>
            </a:pPr>
            <a:r>
              <a:rPr lang="ru-RU" dirty="0" smtClean="0"/>
              <a:t>3. В случае злостного уклонения от уплаты штрафа юридическим лицом, признанным виновным в тяжком или особо тяжком преступлении, этот вид наказания по решению суда может быть заменен на наказание в виде принудительной ликвидации.</a:t>
            </a:r>
          </a:p>
          <a:p>
            <a:endParaRPr lang="ru-RU" dirty="0"/>
          </a:p>
        </p:txBody>
      </p:sp>
    </p:spTree>
  </p:cSld>
  <p:clrMapOvr>
    <a:masterClrMapping/>
  </p:clrMapOvr>
  <p:transition spd="slow">
    <p:cover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748464" cy="1628800"/>
          </a:xfrm>
        </p:spPr>
        <p:txBody>
          <a:bodyPr>
            <a:noAutofit/>
          </a:bodyPr>
          <a:lstStyle/>
          <a:p>
            <a:pPr algn="ctr"/>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96</a:t>
            </a:r>
            <a:r>
              <a:rPr lang="ru-RU" sz="3200" b="1" u="sng" baseline="30000" dirty="0" smtClean="0">
                <a:solidFill>
                  <a:srgbClr val="FF0000"/>
                </a:solidFill>
                <a:effectLst>
                  <a:outerShdw blurRad="38100" dist="38100" dir="2700000" algn="tl">
                    <a:srgbClr val="000000">
                      <a:alpha val="43137"/>
                    </a:srgbClr>
                  </a:outerShdw>
                </a:effectLst>
              </a:rPr>
              <a:t>11</a:t>
            </a:r>
            <a:r>
              <a:rPr lang="ru-RU" sz="3200" b="1" u="sng"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Лишение </a:t>
            </a:r>
            <a:r>
              <a:rPr lang="ru-RU" sz="3200" b="1" dirty="0" smtClean="0">
                <a:effectLst>
                  <a:outerShdw blurRad="38100" dist="38100" dir="2700000" algn="tl">
                    <a:srgbClr val="000000">
                      <a:alpha val="43137"/>
                    </a:srgbClr>
                  </a:outerShdw>
                </a:effectLst>
              </a:rPr>
              <a:t>лицензии, квоты, преференций или льгот </a:t>
            </a:r>
            <a:br>
              <a:rPr lang="ru-RU" sz="3200" b="1" dirty="0" smtClean="0">
                <a:effectLst>
                  <a:outerShdw blurRad="38100" dist="38100" dir="2700000" algn="tl">
                    <a:srgbClr val="000000">
                      <a:alpha val="43137"/>
                    </a:srgbClr>
                  </a:outerShdw>
                </a:effectLst>
              </a:rPr>
            </a:b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268760"/>
            <a:ext cx="8820472" cy="5589240"/>
          </a:xfrm>
        </p:spPr>
        <p:txBody>
          <a:bodyPr>
            <a:normAutofit/>
          </a:bodyPr>
          <a:lstStyle/>
          <a:p>
            <a:pPr>
              <a:buNone/>
            </a:pPr>
            <a:endParaRPr lang="ru-RU" dirty="0" smtClean="0"/>
          </a:p>
          <a:p>
            <a:pPr algn="ctr">
              <a:lnSpc>
                <a:spcPct val="150000"/>
              </a:lnSpc>
              <a:buNone/>
            </a:pPr>
            <a:r>
              <a:rPr lang="ru-RU" dirty="0" smtClean="0"/>
              <a:t>   Лишение лицензии, квоты, преференций или льгот состоит в аннулировании оформленных ранее юридическому лицу лицензии, квоты, преференции, льготы и может назначаться по отношению к тем лицензиям, квотам, преференциям и льготам, в связи с использованием которых совершено преступление. </a:t>
            </a:r>
          </a:p>
          <a:p>
            <a:pPr algn="ctr">
              <a:lnSpc>
                <a:spcPct val="150000"/>
              </a:lnSpc>
            </a:pPr>
            <a:endParaRPr lang="ru-RU" dirty="0"/>
          </a:p>
        </p:txBody>
      </p:sp>
    </p:spTree>
  </p:cSld>
  <p:clrMapOvr>
    <a:masterClrMapping/>
  </p:clrMapOvr>
  <p:transition spd="slow">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866312" cy="1412776"/>
          </a:xfrm>
        </p:spPr>
        <p:txBody>
          <a:bodyPr>
            <a:noAutofit/>
          </a:bodyPr>
          <a:lstStyle/>
          <a:p>
            <a:r>
              <a:rPr lang="ru-RU" sz="2800" b="1" u="sng" dirty="0" smtClean="0">
                <a:solidFill>
                  <a:srgbClr val="FF0000"/>
                </a:solidFill>
                <a:effectLst>
                  <a:outerShdw blurRad="38100" dist="38100" dir="2700000" algn="tl">
                    <a:srgbClr val="000000">
                      <a:alpha val="43137"/>
                    </a:srgbClr>
                  </a:outerShdw>
                </a:effectLst>
              </a:rPr>
              <a:t>Статья </a:t>
            </a:r>
            <a:r>
              <a:rPr lang="ru-RU" sz="2800" b="1" u="sng" dirty="0" smtClean="0">
                <a:solidFill>
                  <a:srgbClr val="FF0000"/>
                </a:solidFill>
                <a:effectLst>
                  <a:outerShdw blurRad="38100" dist="38100" dir="2700000" algn="tl">
                    <a:srgbClr val="000000">
                      <a:alpha val="43137"/>
                    </a:srgbClr>
                  </a:outerShdw>
                </a:effectLst>
              </a:rPr>
              <a:t>96</a:t>
            </a:r>
            <a:r>
              <a:rPr lang="ru-RU" sz="2800" b="1" u="sng" baseline="30000" dirty="0" smtClean="0">
                <a:solidFill>
                  <a:srgbClr val="FF0000"/>
                </a:solidFill>
                <a:effectLst>
                  <a:outerShdw blurRad="38100" dist="38100" dir="2700000" algn="tl">
                    <a:srgbClr val="000000">
                      <a:alpha val="43137"/>
                    </a:srgbClr>
                  </a:outerShdw>
                </a:effectLst>
              </a:rPr>
              <a:t>13</a:t>
            </a:r>
            <a:r>
              <a:rPr lang="ru-RU" sz="2800" b="1" u="sng" dirty="0" smtClean="0">
                <a:solidFill>
                  <a:srgbClr val="FF0000"/>
                </a:solidFill>
                <a:effectLst>
                  <a:outerShdw blurRad="38100" dist="38100" dir="2700000" algn="tl">
                    <a:srgbClr val="000000">
                      <a:alpha val="43137"/>
                    </a:srgbClr>
                  </a:outerShdw>
                </a:effectLst>
              </a:rPr>
              <a:t> </a:t>
            </a:r>
            <a:r>
              <a:rPr lang="ru-RU" sz="2800" b="1" dirty="0" smtClean="0">
                <a:effectLst>
                  <a:outerShdw blurRad="38100" dist="38100" dir="2700000" algn="tl">
                    <a:srgbClr val="000000">
                      <a:alpha val="43137"/>
                    </a:srgbClr>
                  </a:outerShdw>
                </a:effectLst>
              </a:rPr>
              <a:t>Запрет </a:t>
            </a:r>
            <a:r>
              <a:rPr lang="ru-RU" sz="2800" b="1" dirty="0" smtClean="0">
                <a:effectLst>
                  <a:outerShdw blurRad="38100" dist="38100" dir="2700000" algn="tl">
                    <a:srgbClr val="000000">
                      <a:alpha val="43137"/>
                    </a:srgbClr>
                  </a:outerShdw>
                </a:effectLst>
              </a:rPr>
              <a:t>на осуществление деятельности на территории Российской Федерации </a:t>
            </a:r>
            <a:endParaRPr lang="ru-RU" sz="28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412776"/>
            <a:ext cx="8748464" cy="5445224"/>
          </a:xfrm>
        </p:spPr>
        <p:txBody>
          <a:bodyPr>
            <a:normAutofit fontScale="77500" lnSpcReduction="20000"/>
          </a:bodyPr>
          <a:lstStyle/>
          <a:p>
            <a:pPr algn="ctr">
              <a:buNone/>
            </a:pPr>
            <a:r>
              <a:rPr lang="ru-RU" b="1" dirty="0" smtClean="0">
                <a:solidFill>
                  <a:srgbClr val="FF0000"/>
                </a:solidFill>
              </a:rPr>
              <a:t>1</a:t>
            </a:r>
            <a:r>
              <a:rPr lang="ru-RU" dirty="0" smtClean="0"/>
              <a:t>. Запрет на осуществление деятельности на территории Российской Федерации – исключительная мера наказания, которая может быть назначена </a:t>
            </a:r>
            <a:r>
              <a:rPr lang="ru-RU" b="1" dirty="0" smtClean="0"/>
              <a:t>иностранному юридическому лицу, международной организации, а также обособленному подразделению, через которое на территории Российской Федерации осуществляется деятельность иностранного юридического лица или международной организации </a:t>
            </a:r>
            <a:r>
              <a:rPr lang="ru-RU" dirty="0" smtClean="0"/>
              <a:t>за совершение тяжкого или особо тяжкого преступления в случае невозможности применения более мягкого вида наказания с учетом конкретных обстоятельств совершенного деяния, а также наступивших последствий. </a:t>
            </a:r>
          </a:p>
          <a:p>
            <a:pPr algn="ctr">
              <a:buNone/>
            </a:pPr>
            <a:r>
              <a:rPr lang="ru-RU" b="1" dirty="0" smtClean="0">
                <a:solidFill>
                  <a:srgbClr val="FF0000"/>
                </a:solidFill>
              </a:rPr>
              <a:t>2</a:t>
            </a:r>
            <a:r>
              <a:rPr lang="ru-RU" dirty="0" smtClean="0"/>
              <a:t>. Обособленные подразделения, через которые на территории Российской Федерации осуществляется деятельность иностранного юридического лица или международной организации, зарегистрированные на территории Российской Федерации и которым назначено наказание в виде запрета на осуществление деятельности на территории Российской Федерации, подлежат принудительной ликвидации. Все находящееся в пределах Российской Федерации имущество юридического лица (обособленного подразделения юридического лица), которому назначено наказание в виде запрета на осуществление деятельности на территории Российской Федерации, после удовлетворения требований кредиторов обращается в доход государства. </a:t>
            </a:r>
          </a:p>
          <a:p>
            <a:endParaRPr lang="ru-RU" dirty="0"/>
          </a:p>
        </p:txBody>
      </p:sp>
    </p:spTree>
  </p:cSld>
  <p:clrMapOvr>
    <a:masterClrMapping/>
  </p:clrMapOvr>
  <p:transition spd="slow">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8748464" cy="1440160"/>
          </a:xfrm>
        </p:spPr>
        <p:txBody>
          <a:bodyPr>
            <a:normAutofit fontScale="90000"/>
          </a:bodyPr>
          <a:lstStyle/>
          <a:p>
            <a:pPr algn="ctr"/>
            <a:r>
              <a:rPr lang="ru-RU" sz="3600" b="1" u="sng" dirty="0" smtClean="0">
                <a:solidFill>
                  <a:srgbClr val="FF0000"/>
                </a:solidFill>
                <a:effectLst>
                  <a:outerShdw blurRad="38100" dist="38100" dir="2700000" algn="tl">
                    <a:srgbClr val="000000">
                      <a:alpha val="43137"/>
                    </a:srgbClr>
                  </a:outerShdw>
                </a:effectLst>
              </a:rPr>
              <a:t>Статья </a:t>
            </a:r>
            <a:r>
              <a:rPr lang="ru-RU" sz="3600" b="1" u="sng" dirty="0" smtClean="0">
                <a:solidFill>
                  <a:srgbClr val="FF0000"/>
                </a:solidFill>
                <a:effectLst>
                  <a:outerShdw blurRad="38100" dist="38100" dir="2700000" algn="tl">
                    <a:srgbClr val="000000">
                      <a:alpha val="43137"/>
                    </a:srgbClr>
                  </a:outerShdw>
                </a:effectLst>
              </a:rPr>
              <a:t>96</a:t>
            </a:r>
            <a:r>
              <a:rPr lang="ru-RU" sz="3600" b="1" u="sng" baseline="30000" dirty="0" smtClean="0">
                <a:solidFill>
                  <a:srgbClr val="FF0000"/>
                </a:solidFill>
                <a:effectLst>
                  <a:outerShdw blurRad="38100" dist="38100" dir="2700000" algn="tl">
                    <a:srgbClr val="000000">
                      <a:alpha val="43137"/>
                    </a:srgbClr>
                  </a:outerShdw>
                </a:effectLst>
              </a:rPr>
              <a:t>14</a:t>
            </a:r>
            <a:r>
              <a:rPr lang="ru-RU" sz="3600" b="1" u="sng" dirty="0" smtClean="0">
                <a:solidFill>
                  <a:srgbClr val="FF0000"/>
                </a:solidFill>
                <a:effectLst>
                  <a:outerShdw blurRad="38100" dist="38100" dir="2700000" algn="tl">
                    <a:srgbClr val="000000">
                      <a:alpha val="43137"/>
                    </a:srgbClr>
                  </a:outerShdw>
                </a:effectLst>
              </a:rPr>
              <a:t> </a:t>
            </a:r>
            <a:r>
              <a:rPr lang="ru-RU" sz="3600" b="1" dirty="0" smtClean="0">
                <a:effectLst>
                  <a:outerShdw blurRad="38100" dist="38100" dir="2700000" algn="tl">
                    <a:srgbClr val="000000">
                      <a:alpha val="43137"/>
                    </a:srgbClr>
                  </a:outerShdw>
                </a:effectLst>
              </a:rPr>
              <a:t>Принудительная ликвидация </a:t>
            </a:r>
            <a:r>
              <a:rPr lang="ru-RU" dirty="0" smtClean="0"/>
              <a:t/>
            </a:r>
            <a:br>
              <a:rPr lang="ru-RU" dirty="0" smtClean="0"/>
            </a:br>
            <a:endParaRPr lang="ru-RU" dirty="0"/>
          </a:p>
        </p:txBody>
      </p:sp>
      <p:sp>
        <p:nvSpPr>
          <p:cNvPr id="3" name="Содержимое 2"/>
          <p:cNvSpPr>
            <a:spLocks noGrp="1"/>
          </p:cNvSpPr>
          <p:nvPr>
            <p:ph sz="quarter" idx="1"/>
          </p:nvPr>
        </p:nvSpPr>
        <p:spPr>
          <a:xfrm>
            <a:off x="0" y="1052736"/>
            <a:ext cx="8748464" cy="5805264"/>
          </a:xfrm>
        </p:spPr>
        <p:txBody>
          <a:bodyPr>
            <a:normAutofit fontScale="92500"/>
          </a:bodyPr>
          <a:lstStyle/>
          <a:p>
            <a:pPr>
              <a:buNone/>
            </a:pPr>
            <a:endParaRPr lang="ru-RU" dirty="0" smtClean="0"/>
          </a:p>
          <a:p>
            <a:pPr algn="ctr">
              <a:buNone/>
            </a:pPr>
            <a:r>
              <a:rPr lang="ru-RU" b="1" dirty="0" smtClean="0">
                <a:solidFill>
                  <a:srgbClr val="FF0000"/>
                </a:solidFill>
              </a:rPr>
              <a:t>1. </a:t>
            </a:r>
            <a:r>
              <a:rPr lang="ru-RU" dirty="0" smtClean="0"/>
              <a:t>Принудительная ликвидация – исключительная мера наказания, которая может быть назначена </a:t>
            </a:r>
            <a:r>
              <a:rPr lang="ru-RU" b="1" dirty="0" smtClean="0"/>
              <a:t>юридическому лицу</a:t>
            </a:r>
            <a:r>
              <a:rPr lang="ru-RU" dirty="0" smtClean="0"/>
              <a:t>, образованному на территории Российской Федерации, а также иностранному юридическому лицу, международной организации, совершившей тяжкое или особо тяжкое преступление за пределами территории Российской Федерации против интересов Российской Федерации в случае невозможности применения более мягкого вида наказания с учетом конкретных обстоятельств совершенного деяния, а также наступивших последствий. </a:t>
            </a:r>
          </a:p>
          <a:p>
            <a:pPr algn="ctr">
              <a:buNone/>
            </a:pPr>
            <a:r>
              <a:rPr lang="ru-RU" b="1" dirty="0" smtClean="0">
                <a:solidFill>
                  <a:srgbClr val="FF0000"/>
                </a:solidFill>
              </a:rPr>
              <a:t>2. </a:t>
            </a:r>
            <a:r>
              <a:rPr lang="ru-RU" dirty="0" smtClean="0"/>
              <a:t>Все имущество юридического лица, которому назначено наказание в виде ликвидации, после удовлетворения требований кредиторов обращается в доход государства.</a:t>
            </a:r>
          </a:p>
          <a:p>
            <a:pPr algn="ctr"/>
            <a:endParaRPr lang="ru-RU" dirty="0"/>
          </a:p>
        </p:txBody>
      </p:sp>
    </p:spTree>
  </p:cSld>
  <p:clrMapOvr>
    <a:masterClrMapping/>
  </p:clrMapOvr>
  <p:transition spd="slow">
    <p:pull dir="l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820472" cy="1700808"/>
          </a:xfrm>
        </p:spPr>
        <p:txBody>
          <a:bodyPr>
            <a:noAutofit/>
          </a:bodyPr>
          <a:lstStyle/>
          <a:p>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96</a:t>
            </a:r>
            <a:r>
              <a:rPr lang="ru-RU" sz="3200" b="1" u="sng" baseline="30000" dirty="0" smtClean="0">
                <a:solidFill>
                  <a:srgbClr val="FF0000"/>
                </a:solidFill>
                <a:effectLst>
                  <a:outerShdw blurRad="38100" dist="38100" dir="2700000" algn="tl">
                    <a:srgbClr val="000000">
                      <a:alpha val="43137"/>
                    </a:srgbClr>
                  </a:outerShdw>
                </a:effectLst>
              </a:rPr>
              <a:t>17</a:t>
            </a:r>
            <a:r>
              <a:rPr lang="ru-RU" sz="3200" b="1" u="sng" dirty="0" smtClean="0">
                <a:solidFill>
                  <a:srgbClr val="FF0000"/>
                </a:solidFill>
                <a:effectLst>
                  <a:outerShdw blurRad="38100" dist="38100" dir="2700000" algn="tl">
                    <a:srgbClr val="000000">
                      <a:alpha val="43137"/>
                    </a:srgbClr>
                  </a:outerShdw>
                </a:effectLst>
              </a:rPr>
              <a:t> </a:t>
            </a:r>
            <a:r>
              <a:rPr lang="ru-RU" sz="3200" b="1" dirty="0" smtClean="0">
                <a:effectLst>
                  <a:outerShdw blurRad="38100" dist="38100" dir="2700000" algn="tl">
                    <a:srgbClr val="000000">
                      <a:alpha val="43137"/>
                    </a:srgbClr>
                  </a:outerShdw>
                </a:effectLst>
              </a:rPr>
              <a:t>Особенности погашения судимости юридического лица</a:t>
            </a:r>
            <a:br>
              <a:rPr lang="ru-RU" sz="3200" b="1" dirty="0" smtClean="0">
                <a:effectLst>
                  <a:outerShdw blurRad="38100" dist="38100" dir="2700000" algn="tl">
                    <a:srgbClr val="000000">
                      <a:alpha val="43137"/>
                    </a:srgbClr>
                  </a:outerShdw>
                </a:effectLst>
              </a:rPr>
            </a:b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052736"/>
            <a:ext cx="8748464" cy="5805264"/>
          </a:xfrm>
        </p:spPr>
        <p:txBody>
          <a:bodyPr>
            <a:normAutofit fontScale="85000" lnSpcReduction="20000"/>
          </a:bodyPr>
          <a:lstStyle/>
          <a:p>
            <a:endParaRPr lang="ru-RU" dirty="0" smtClean="0"/>
          </a:p>
          <a:p>
            <a:pPr>
              <a:buNone/>
            </a:pPr>
            <a:r>
              <a:rPr lang="ru-RU" dirty="0" smtClean="0"/>
              <a:t>Судимость юридического лица погашается: </a:t>
            </a:r>
          </a:p>
          <a:p>
            <a:pPr>
              <a:buNone/>
            </a:pPr>
            <a:r>
              <a:rPr lang="ru-RU" dirty="0" smtClean="0"/>
              <a:t>а) в отношении юридического лица, осужденного за совершение преступления </a:t>
            </a:r>
            <a:r>
              <a:rPr lang="ru-RU" b="1" dirty="0" smtClean="0">
                <a:solidFill>
                  <a:srgbClr val="FF0000"/>
                </a:solidFill>
              </a:rPr>
              <a:t>небольшой тяжести</a:t>
            </a:r>
            <a:r>
              <a:rPr lang="ru-RU" dirty="0" smtClean="0"/>
              <a:t>, – по истечении </a:t>
            </a:r>
            <a:r>
              <a:rPr lang="ru-RU" b="1" dirty="0" smtClean="0"/>
              <a:t>полугода</a:t>
            </a:r>
            <a:r>
              <a:rPr lang="ru-RU" dirty="0" smtClean="0"/>
              <a:t> после исполнения в полном объеме обязанностей, связанных с назначенным наказанием; </a:t>
            </a:r>
          </a:p>
          <a:p>
            <a:pPr>
              <a:buNone/>
            </a:pPr>
            <a:r>
              <a:rPr lang="ru-RU" dirty="0" smtClean="0"/>
              <a:t>б) в отношении юридического лица, осужденного за совершение преступления </a:t>
            </a:r>
            <a:r>
              <a:rPr lang="ru-RU" b="1" dirty="0" smtClean="0">
                <a:solidFill>
                  <a:srgbClr val="FF0000"/>
                </a:solidFill>
              </a:rPr>
              <a:t>средней тяжести</a:t>
            </a:r>
            <a:r>
              <a:rPr lang="ru-RU" dirty="0" smtClean="0"/>
              <a:t>, – по истечении </a:t>
            </a:r>
            <a:r>
              <a:rPr lang="ru-RU" b="1" dirty="0" smtClean="0"/>
              <a:t>года</a:t>
            </a:r>
            <a:r>
              <a:rPr lang="ru-RU" dirty="0" smtClean="0"/>
              <a:t> после исполнения в полном объеме обязанностей, связанных с назначенным наказанием; </a:t>
            </a:r>
          </a:p>
          <a:p>
            <a:pPr>
              <a:buNone/>
            </a:pPr>
            <a:r>
              <a:rPr lang="ru-RU" dirty="0" smtClean="0"/>
              <a:t>в) </a:t>
            </a:r>
            <a:r>
              <a:rPr lang="ru-RU" dirty="0" err="1" smtClean="0"/>
              <a:t>в</a:t>
            </a:r>
            <a:r>
              <a:rPr lang="ru-RU" dirty="0" smtClean="0"/>
              <a:t> отношении юридического лица, осужденного за совершение </a:t>
            </a:r>
            <a:r>
              <a:rPr lang="ru-RU" b="1" dirty="0" smtClean="0">
                <a:solidFill>
                  <a:srgbClr val="FF0000"/>
                </a:solidFill>
              </a:rPr>
              <a:t>тяжкого преступления</a:t>
            </a:r>
            <a:r>
              <a:rPr lang="ru-RU" dirty="0" smtClean="0"/>
              <a:t>, – по истечении </a:t>
            </a:r>
            <a:r>
              <a:rPr lang="ru-RU" b="1" dirty="0" smtClean="0"/>
              <a:t>полутора</a:t>
            </a:r>
            <a:r>
              <a:rPr lang="ru-RU" dirty="0" smtClean="0"/>
              <a:t> лет после исполнения в полном объеме обязанностей, связанных с назначенным наказанием; </a:t>
            </a:r>
          </a:p>
          <a:p>
            <a:pPr>
              <a:buNone/>
            </a:pPr>
            <a:r>
              <a:rPr lang="ru-RU" dirty="0" smtClean="0"/>
              <a:t>г) в отношении юридического лица, осужденного за совершение </a:t>
            </a:r>
            <a:r>
              <a:rPr lang="ru-RU" b="1" dirty="0" smtClean="0">
                <a:solidFill>
                  <a:srgbClr val="FF0000"/>
                </a:solidFill>
              </a:rPr>
              <a:t>особо тяжкого преступления</a:t>
            </a:r>
            <a:r>
              <a:rPr lang="ru-RU" dirty="0" smtClean="0"/>
              <a:t>, которому не назначено наказание в виде принудительной ликвидации или запрета на осуществление деятельности на территории Российской Федерации, – по истечении </a:t>
            </a:r>
            <a:r>
              <a:rPr lang="ru-RU" b="1" dirty="0" smtClean="0"/>
              <a:t>двух</a:t>
            </a:r>
            <a:r>
              <a:rPr lang="ru-RU" dirty="0" smtClean="0"/>
              <a:t> лет после исполнения в полном объеме обязанностей, связанных с назначенным наказанием. </a:t>
            </a:r>
          </a:p>
          <a:p>
            <a:endParaRPr lang="ru-RU" dirty="0"/>
          </a:p>
        </p:txBody>
      </p:sp>
    </p:spTree>
  </p:cSld>
  <p:clrMapOvr>
    <a:masterClrMapping/>
  </p:clrMapOvr>
  <p:transition spd="slow">
    <p:check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38320" cy="2060848"/>
          </a:xfrm>
        </p:spPr>
        <p:txBody>
          <a:bodyPr>
            <a:normAutofit fontScale="90000"/>
          </a:bodyPr>
          <a:lstStyle/>
          <a:p>
            <a:r>
              <a:rPr lang="ru-RU" b="1" dirty="0" smtClean="0"/>
              <a:t/>
            </a:r>
            <a:br>
              <a:rPr lang="ru-RU" b="1" dirty="0" smtClean="0"/>
            </a:br>
            <a:r>
              <a:rPr lang="ru-RU" sz="3600" b="1" u="sng" dirty="0" smtClean="0">
                <a:solidFill>
                  <a:srgbClr val="FF0000"/>
                </a:solidFill>
                <a:effectLst>
                  <a:outerShdw blurRad="38100" dist="38100" dir="2700000" algn="tl">
                    <a:srgbClr val="000000">
                      <a:alpha val="43137"/>
                    </a:srgbClr>
                  </a:outerShdw>
                </a:effectLst>
              </a:rPr>
              <a:t>Статья </a:t>
            </a:r>
            <a:r>
              <a:rPr lang="ru-RU" sz="3600" b="1" u="sng" dirty="0" smtClean="0">
                <a:solidFill>
                  <a:srgbClr val="FF0000"/>
                </a:solidFill>
                <a:effectLst>
                  <a:outerShdw blurRad="38100" dist="38100" dir="2700000" algn="tl">
                    <a:srgbClr val="000000">
                      <a:alpha val="43137"/>
                    </a:srgbClr>
                  </a:outerShdw>
                </a:effectLst>
              </a:rPr>
              <a:t>96</a:t>
            </a:r>
            <a:r>
              <a:rPr lang="ru-RU" sz="3600" b="1" u="sng" baseline="30000" dirty="0" smtClean="0">
                <a:solidFill>
                  <a:srgbClr val="FF0000"/>
                </a:solidFill>
                <a:effectLst>
                  <a:outerShdw blurRad="38100" dist="38100" dir="2700000" algn="tl">
                    <a:srgbClr val="000000">
                      <a:alpha val="43137"/>
                    </a:srgbClr>
                  </a:outerShdw>
                </a:effectLst>
              </a:rPr>
              <a:t>18</a:t>
            </a:r>
            <a:r>
              <a:rPr lang="ru-RU" sz="3600" b="1" u="sng" dirty="0" smtClean="0">
                <a:solidFill>
                  <a:srgbClr val="FF0000"/>
                </a:solidFill>
                <a:effectLst>
                  <a:outerShdw blurRad="38100" dist="38100" dir="2700000" algn="tl">
                    <a:srgbClr val="000000">
                      <a:alpha val="43137"/>
                    </a:srgbClr>
                  </a:outerShdw>
                </a:effectLst>
              </a:rPr>
              <a:t> </a:t>
            </a:r>
            <a:r>
              <a:rPr lang="ru-RU" sz="3600" b="1" dirty="0" smtClean="0">
                <a:effectLst>
                  <a:outerShdw blurRad="38100" dist="38100" dir="2700000" algn="tl">
                    <a:srgbClr val="000000">
                      <a:alpha val="43137"/>
                    </a:srgbClr>
                  </a:outerShdw>
                </a:effectLst>
              </a:rPr>
              <a:t>Меры </a:t>
            </a:r>
            <a:r>
              <a:rPr lang="ru-RU" sz="3600" b="1" dirty="0" smtClean="0">
                <a:effectLst>
                  <a:outerShdw blurRad="38100" dist="38100" dir="2700000" algn="tl">
                    <a:srgbClr val="000000">
                      <a:alpha val="43137"/>
                    </a:srgbClr>
                  </a:outerShdw>
                </a:effectLst>
              </a:rPr>
              <a:t>уголовно-правового характера в отношении фиктивного юридического лица</a:t>
            </a:r>
            <a:br>
              <a:rPr lang="ru-RU" sz="3600" b="1" dirty="0" smtClean="0">
                <a:effectLst>
                  <a:outerShdw blurRad="38100" dist="38100" dir="2700000" algn="tl">
                    <a:srgbClr val="000000">
                      <a:alpha val="43137"/>
                    </a:srgbClr>
                  </a:outerShdw>
                </a:effectLst>
              </a:rPr>
            </a:br>
            <a:endParaRPr lang="ru-RU" sz="36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268760"/>
            <a:ext cx="8892480" cy="5205192"/>
          </a:xfrm>
        </p:spPr>
        <p:txBody>
          <a:bodyPr>
            <a:noAutofit/>
          </a:bodyPr>
          <a:lstStyle/>
          <a:p>
            <a:pPr>
              <a:buNone/>
            </a:pPr>
            <a:endParaRPr lang="ru-RU" sz="1600" dirty="0" smtClean="0"/>
          </a:p>
          <a:p>
            <a:pPr>
              <a:buNone/>
            </a:pPr>
            <a:r>
              <a:rPr lang="ru-RU" sz="1600" b="1" dirty="0" smtClean="0">
                <a:solidFill>
                  <a:srgbClr val="FF0000"/>
                </a:solidFill>
              </a:rPr>
              <a:t>1. </a:t>
            </a:r>
            <a:r>
              <a:rPr lang="ru-RU" sz="1600" dirty="0" smtClean="0"/>
              <a:t>Фиктивным является юридическое лицо, используемое другим юридическим лицом или физическим лицом в целях совершения или сокрытия преступления и не обладающее организационной самостоятельностью, а равно иными обязательными признаками юридического лица, предусмотренными гражданским законодательством Российской Федерации, в том числе в случаях, когда  лицо, указанное в Едином государственном реестре юридических лиц в качестве учредителя (участника) юридического лица, фактически не учреждало его (не участвовало в его уставном (складочном) капитале)  либо лицо, указанное в Едином государственном реестре юридических лиц в качестве руководителя, фактически не являлось его руководителем.  </a:t>
            </a:r>
          </a:p>
          <a:p>
            <a:pPr>
              <a:buNone/>
            </a:pPr>
            <a:r>
              <a:rPr lang="ru-RU" sz="1600" b="1" dirty="0" smtClean="0">
                <a:solidFill>
                  <a:srgbClr val="FF0000"/>
                </a:solidFill>
              </a:rPr>
              <a:t>2. </a:t>
            </a:r>
            <a:r>
              <a:rPr lang="ru-RU" sz="1600" dirty="0" smtClean="0"/>
              <a:t>Финансовые и хозяйственные операции или сделки, а равное иные действия (бездействие) от имени фиктивного юридического лица вменяются в вину лицам, фактически инициировавшим их совершение. </a:t>
            </a:r>
          </a:p>
          <a:p>
            <a:pPr>
              <a:buNone/>
            </a:pPr>
            <a:r>
              <a:rPr lang="ru-RU" sz="1600" b="1" dirty="0" smtClean="0">
                <a:solidFill>
                  <a:srgbClr val="FF0000"/>
                </a:solidFill>
              </a:rPr>
              <a:t>3. </a:t>
            </a:r>
            <a:r>
              <a:rPr lang="ru-RU" sz="1600" dirty="0" smtClean="0"/>
              <a:t>Запись о юридическом лице, признанном на основании приговора суда фиктивным, подлежит исключению из Единого государственного реестра юридических лиц. Имущество ликвидируемого юридического лица  передается собственнику или иному законному владельцу, а при отсутствии таковых обращается в доход государства. Споры о праве собственности или иных правах на имущество фиктивного юридического лица решаются в порядке гражданского судопроизводства.  </a:t>
            </a:r>
          </a:p>
          <a:p>
            <a:endParaRPr lang="ru-RU" sz="900" dirty="0"/>
          </a:p>
        </p:txBody>
      </p:sp>
    </p:spTree>
  </p:cSld>
  <p:clrMapOvr>
    <a:masterClrMapping/>
  </p:clrMapOvr>
  <p:transition spd="slow">
    <p:whee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060848"/>
          </a:xfrm>
        </p:spPr>
        <p:txBody>
          <a:bodyPr>
            <a:normAutofit fontScale="90000"/>
          </a:bodyPr>
          <a:lstStyle/>
          <a:p>
            <a:r>
              <a:rPr lang="ru-RU" dirty="0" smtClean="0"/>
              <a:t/>
            </a:r>
            <a:br>
              <a:rPr lang="ru-RU" dirty="0" smtClean="0"/>
            </a:br>
            <a:r>
              <a:rPr lang="ru-RU" sz="3600" b="1" u="sng" dirty="0" smtClean="0">
                <a:solidFill>
                  <a:srgbClr val="FF0000"/>
                </a:solidFill>
                <a:effectLst>
                  <a:outerShdw blurRad="38100" dist="38100" dir="2700000" algn="tl">
                    <a:srgbClr val="000000">
                      <a:alpha val="43137"/>
                    </a:srgbClr>
                  </a:outerShdw>
                </a:effectLst>
              </a:rPr>
              <a:t>Статья </a:t>
            </a:r>
            <a:r>
              <a:rPr lang="ru-RU" sz="3600" b="1" u="sng" dirty="0" smtClean="0">
                <a:solidFill>
                  <a:srgbClr val="FF0000"/>
                </a:solidFill>
                <a:effectLst>
                  <a:outerShdw blurRad="38100" dist="38100" dir="2700000" algn="tl">
                    <a:srgbClr val="000000">
                      <a:alpha val="43137"/>
                    </a:srgbClr>
                  </a:outerShdw>
                </a:effectLst>
              </a:rPr>
              <a:t>120</a:t>
            </a:r>
            <a:r>
              <a:rPr lang="ru-RU" sz="3600" b="1" dirty="0" smtClean="0">
                <a:effectLst>
                  <a:outerShdw blurRad="38100" dist="38100" dir="2700000" algn="tl">
                    <a:srgbClr val="000000">
                      <a:alpha val="43137"/>
                    </a:srgbClr>
                  </a:outerShdw>
                </a:effectLst>
              </a:rPr>
              <a:t> </a:t>
            </a:r>
            <a:r>
              <a:rPr lang="ru-RU" sz="3600" b="1" dirty="0" smtClean="0">
                <a:effectLst>
                  <a:outerShdw blurRad="38100" dist="38100" dir="2700000" algn="tl">
                    <a:srgbClr val="000000">
                      <a:alpha val="43137"/>
                    </a:srgbClr>
                  </a:outerShdw>
                </a:effectLst>
              </a:rPr>
              <a:t>Принуждение к изъятию органов или тканей человека для трансплантации</a:t>
            </a:r>
            <a:br>
              <a:rPr lang="ru-RU" sz="3600" b="1" dirty="0" smtClean="0">
                <a:effectLst>
                  <a:outerShdw blurRad="38100" dist="38100" dir="2700000" algn="tl">
                    <a:srgbClr val="000000">
                      <a:alpha val="43137"/>
                    </a:srgbClr>
                  </a:outerShdw>
                </a:effectLst>
              </a:rPr>
            </a:br>
            <a:endParaRPr lang="ru-RU" sz="36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340768"/>
            <a:ext cx="8748464" cy="5517232"/>
          </a:xfrm>
        </p:spPr>
        <p:txBody>
          <a:bodyPr>
            <a:normAutofit lnSpcReduction="10000"/>
          </a:bodyPr>
          <a:lstStyle/>
          <a:p>
            <a:endParaRPr lang="ru-RU" dirty="0" smtClean="0"/>
          </a:p>
          <a:p>
            <a:pPr>
              <a:spcBef>
                <a:spcPts val="0"/>
              </a:spcBef>
              <a:buNone/>
            </a:pPr>
            <a:r>
              <a:rPr lang="ru-RU" b="1" dirty="0" smtClean="0">
                <a:solidFill>
                  <a:srgbClr val="FF0000"/>
                </a:solidFill>
              </a:rPr>
              <a:t>1. </a:t>
            </a:r>
            <a:r>
              <a:rPr lang="ru-RU" dirty="0" smtClean="0"/>
              <a:t>Принуждение к изъятию органов или тканей человека для трансплантации, совершенное с применением насилия либо с угрозой его применения, -</a:t>
            </a:r>
          </a:p>
          <a:p>
            <a:pPr>
              <a:spcBef>
                <a:spcPts val="0"/>
              </a:spcBef>
              <a:buNone/>
            </a:pPr>
            <a:r>
              <a:rPr lang="ru-RU" dirty="0" smtClean="0"/>
              <a:t>наказывается лишением свободы на срок до четырех лет с лишением права занимать определенные должности или заниматься определенной деятельностью на срок до трех лет или без такового.</a:t>
            </a:r>
          </a:p>
          <a:p>
            <a:pPr>
              <a:spcBef>
                <a:spcPts val="0"/>
              </a:spcBef>
              <a:buNone/>
            </a:pPr>
            <a:r>
              <a:rPr lang="ru-RU" b="1" dirty="0" smtClean="0">
                <a:solidFill>
                  <a:srgbClr val="FF0000"/>
                </a:solidFill>
              </a:rPr>
              <a:t>2. </a:t>
            </a:r>
            <a:r>
              <a:rPr lang="ru-RU" dirty="0" smtClean="0"/>
              <a:t>То же деяние, совершенное в отношении лица, заведомо для виновного находящегося в беспомощном состоянии либо в материальной или иной зависимости от виновного, -</a:t>
            </a:r>
          </a:p>
          <a:p>
            <a:pPr>
              <a:spcBef>
                <a:spcPts val="0"/>
              </a:spcBef>
              <a:buNone/>
            </a:pPr>
            <a:r>
              <a:rPr lang="ru-RU" dirty="0" smtClean="0"/>
              <a:t>наказывается лишением свободы на срок до пяти лет с лишением права занимать определенные должности или заниматься определенной деятельностью на срок до трех лет или без такового.</a:t>
            </a:r>
          </a:p>
          <a:p>
            <a:endParaRPr lang="ru-RU" dirty="0"/>
          </a:p>
        </p:txBody>
      </p:sp>
    </p:spTree>
  </p:cSld>
  <p:clrMapOvr>
    <a:masterClrMapping/>
  </p:clrMapOvr>
  <p:transition spd="slow">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748464" cy="6858000"/>
          </a:xfrm>
        </p:spPr>
        <p:txBody>
          <a:bodyPr>
            <a:normAutofit/>
          </a:bodyPr>
          <a:lstStyle/>
          <a:p>
            <a:pPr>
              <a:buNone/>
            </a:pPr>
            <a:r>
              <a:rPr lang="ru-RU" b="1" dirty="0" smtClean="0">
                <a:solidFill>
                  <a:srgbClr val="FF0000"/>
                </a:solidFill>
              </a:rPr>
              <a:t>3. </a:t>
            </a:r>
            <a:r>
              <a:rPr lang="ru-RU" dirty="0" smtClean="0"/>
              <a:t>Деяние, предусмотренное частью первой настоящей статьи, совершенное юридическим лицом или в интересах юридического лица, –</a:t>
            </a:r>
          </a:p>
          <a:p>
            <a:pPr>
              <a:buNone/>
            </a:pPr>
            <a:r>
              <a:rPr lang="ru-RU" dirty="0" smtClean="0"/>
              <a:t>наказывается для юридического лица штрафом в размере до пяти миллионов рублей или штрафом в размере от ста до двухсот процентов от суммы полученного преступного дохода с лишением лицензии, квоты, преференций или льгот либо без такового.</a:t>
            </a:r>
          </a:p>
          <a:p>
            <a:pPr>
              <a:buNone/>
            </a:pPr>
            <a:r>
              <a:rPr lang="ru-RU" b="1" dirty="0" smtClean="0">
                <a:solidFill>
                  <a:srgbClr val="FF0000"/>
                </a:solidFill>
              </a:rPr>
              <a:t>4. </a:t>
            </a:r>
            <a:r>
              <a:rPr lang="ru-RU" dirty="0" smtClean="0"/>
              <a:t>Деяние, предусмотренное частью третьей настоящей статьи, повлекшее смерть человека или иные тяжкие последствия, – </a:t>
            </a:r>
          </a:p>
          <a:p>
            <a:pPr>
              <a:buNone/>
            </a:pPr>
            <a:r>
              <a:rPr lang="ru-RU" dirty="0" smtClean="0"/>
              <a:t>наказывается для юридического лица штрафом в размере от трех до десяти миллионов рублей или штрафом в размере от ста пятидесяти до трехсот пятидесяти процентов от суммы полученного преступного дохода с лишением права заниматься определенным видом деятельности на срок до трех лет либо без такового.»;</a:t>
            </a:r>
          </a:p>
          <a:p>
            <a:endParaRPr lang="ru-RU" dirty="0"/>
          </a:p>
        </p:txBody>
      </p:sp>
    </p:spTree>
  </p:cSld>
  <p:clrMapOvr>
    <a:masterClrMapping/>
  </p:clrMapOvr>
  <p:transition spd="slow">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496944" cy="980728"/>
          </a:xfrm>
        </p:spPr>
        <p:txBody>
          <a:bodyPr/>
          <a:lstStyle/>
          <a:p>
            <a:r>
              <a:rPr lang="ru-RU" b="1" dirty="0" smtClean="0">
                <a:effectLst>
                  <a:outerShdw blurRad="38100" dist="38100" dir="2700000" algn="tl">
                    <a:srgbClr val="000000">
                      <a:alpha val="43137"/>
                    </a:srgbClr>
                  </a:outerShdw>
                </a:effectLst>
              </a:rPr>
              <a:t>    Ст</a:t>
            </a:r>
            <a:r>
              <a:rPr lang="ru-RU" b="1" dirty="0" smtClean="0">
                <a:effectLst>
                  <a:outerShdw blurRad="38100" dist="38100" dir="2700000" algn="tl">
                    <a:srgbClr val="000000">
                      <a:alpha val="43137"/>
                    </a:srgbClr>
                  </a:outerShdw>
                </a:effectLst>
              </a:rPr>
              <a:t>. 48 </a:t>
            </a:r>
            <a:r>
              <a:rPr lang="ru-RU" b="1" dirty="0" smtClean="0">
                <a:effectLst>
                  <a:outerShdw blurRad="38100" dist="38100" dir="2700000" algn="tl">
                    <a:srgbClr val="000000">
                      <a:alpha val="43137"/>
                    </a:srgbClr>
                  </a:outerShdw>
                </a:effectLst>
              </a:rPr>
              <a:t>Гражданского кодекса РФ</a:t>
            </a:r>
            <a:endParaRPr lang="ru-RU"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251520" y="1628800"/>
            <a:ext cx="8424936" cy="4845152"/>
          </a:xfrm>
        </p:spPr>
        <p:txBody>
          <a:bodyPr/>
          <a:lstStyle/>
          <a:p>
            <a:pPr algn="ctr">
              <a:lnSpc>
                <a:spcPct val="150000"/>
              </a:lnSpc>
              <a:buNone/>
            </a:pPr>
            <a:r>
              <a:rPr lang="ru-RU" b="1" i="1" dirty="0" smtClean="0">
                <a:solidFill>
                  <a:srgbClr val="FF0000"/>
                </a:solidFill>
              </a:rPr>
              <a:t>Юридическим лицом </a:t>
            </a:r>
            <a:r>
              <a:rPr lang="ru-RU" dirty="0" smtClean="0"/>
              <a:t>признается организация, которая имеет обособленное имущество и отвечает им по своим обязательствам, может от своего имени приобретать и осуществлять гражданские права и нести гражданские обязанности, быть истцом и ответчиком в суде</a:t>
            </a:r>
            <a:endParaRPr lang="ru-RU" dirty="0"/>
          </a:p>
        </p:txBody>
      </p:sp>
    </p:spTree>
  </p:cSld>
  <p:clrMapOvr>
    <a:masterClrMapping/>
  </p:clrMapOvr>
  <p:transition spd="slow">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a:bodyPr>
          <a:lstStyle/>
          <a:p>
            <a:pPr>
              <a:lnSpc>
                <a:spcPct val="150000"/>
              </a:lnSpc>
              <a:buNone/>
            </a:pPr>
            <a:r>
              <a:rPr lang="ru-RU" b="1" dirty="0" smtClean="0">
                <a:solidFill>
                  <a:srgbClr val="FF0000"/>
                </a:solidFill>
                <a:effectLst>
                  <a:outerShdw blurRad="38100" dist="38100" dir="2700000" algn="tl">
                    <a:srgbClr val="000000">
                      <a:alpha val="43137"/>
                    </a:srgbClr>
                  </a:outerShdw>
                </a:effectLst>
              </a:rPr>
              <a:t>Ст. </a:t>
            </a:r>
            <a:r>
              <a:rPr lang="ru-RU" b="1" dirty="0" smtClean="0">
                <a:solidFill>
                  <a:srgbClr val="FF0000"/>
                </a:solidFill>
                <a:effectLst>
                  <a:outerShdw blurRad="38100" dist="38100" dir="2700000" algn="tl">
                    <a:srgbClr val="000000">
                      <a:alpha val="43137"/>
                    </a:srgbClr>
                  </a:outerShdw>
                </a:effectLst>
              </a:rPr>
              <a:t>174 </a:t>
            </a:r>
            <a:r>
              <a:rPr lang="ru-RU" dirty="0" smtClean="0"/>
              <a:t>Легализация (отмывание) денежных средств или иного имущества, приобретенных другими лицами преступным </a:t>
            </a:r>
            <a:r>
              <a:rPr lang="ru-RU" dirty="0" smtClean="0"/>
              <a:t>путем</a:t>
            </a:r>
          </a:p>
          <a:p>
            <a:pPr>
              <a:lnSpc>
                <a:spcPct val="150000"/>
              </a:lnSpc>
              <a:buNone/>
            </a:pPr>
            <a:endParaRPr lang="ru-RU" dirty="0" smtClean="0"/>
          </a:p>
          <a:p>
            <a:pPr>
              <a:lnSpc>
                <a:spcPct val="150000"/>
              </a:lnSpc>
              <a:buNone/>
            </a:pPr>
            <a:r>
              <a:rPr lang="ru-RU" b="1" dirty="0" smtClean="0">
                <a:solidFill>
                  <a:srgbClr val="FF0000"/>
                </a:solidFill>
                <a:effectLst>
                  <a:outerShdw blurRad="38100" dist="38100" dir="2700000" algn="tl">
                    <a:srgbClr val="000000">
                      <a:alpha val="43137"/>
                    </a:srgbClr>
                  </a:outerShdw>
                </a:effectLst>
              </a:rPr>
              <a:t>Ст.174</a:t>
            </a:r>
            <a:r>
              <a:rPr lang="ru-RU" b="1" baseline="30000" dirty="0" smtClean="0">
                <a:solidFill>
                  <a:srgbClr val="FF0000"/>
                </a:solidFill>
                <a:effectLst>
                  <a:outerShdw blurRad="38100" dist="38100" dir="2700000" algn="tl">
                    <a:srgbClr val="000000">
                      <a:alpha val="43137"/>
                    </a:srgbClr>
                  </a:outerShdw>
                </a:effectLst>
              </a:rPr>
              <a:t>1</a:t>
            </a:r>
            <a:r>
              <a:rPr lang="ru-RU" dirty="0" smtClean="0"/>
              <a:t> Легализация (отмывание) денежных средств или иного имущества, приобретенных лицом в результате совершения им </a:t>
            </a:r>
            <a:r>
              <a:rPr lang="ru-RU" dirty="0" smtClean="0"/>
              <a:t>преступления</a:t>
            </a:r>
          </a:p>
          <a:p>
            <a:pPr>
              <a:lnSpc>
                <a:spcPct val="150000"/>
              </a:lnSpc>
              <a:buNone/>
            </a:pPr>
            <a:endParaRPr lang="ru-RU" dirty="0" smtClean="0"/>
          </a:p>
          <a:p>
            <a:pPr>
              <a:lnSpc>
                <a:spcPct val="150000"/>
              </a:lnSpc>
              <a:buNone/>
            </a:pPr>
            <a:r>
              <a:rPr lang="ru-RU" b="1" dirty="0" smtClean="0">
                <a:solidFill>
                  <a:srgbClr val="FF0000"/>
                </a:solidFill>
                <a:effectLst>
                  <a:outerShdw blurRad="38100" dist="38100" dir="2700000" algn="tl">
                    <a:srgbClr val="000000">
                      <a:alpha val="43137"/>
                    </a:srgbClr>
                  </a:outerShdw>
                </a:effectLst>
              </a:rPr>
              <a:t>Ст. 184. </a:t>
            </a:r>
            <a:r>
              <a:rPr lang="ru-RU" dirty="0" smtClean="0"/>
              <a:t>Оказание противоправного влияния на результат официального спортивного соревнования или зрелищного коммерческого конкурса</a:t>
            </a:r>
          </a:p>
          <a:p>
            <a:pPr>
              <a:lnSpc>
                <a:spcPct val="150000"/>
              </a:lnSpc>
              <a:buNone/>
            </a:pPr>
            <a:endParaRPr lang="ru-RU" dirty="0" smtClean="0"/>
          </a:p>
        </p:txBody>
      </p:sp>
    </p:spTree>
  </p:cSld>
  <p:clrMapOvr>
    <a:masterClrMapping/>
  </p:clrMapOvr>
  <p:transition spd="slow">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748464" cy="1340768"/>
          </a:xfrm>
        </p:spPr>
        <p:txBody>
          <a:bodyPr>
            <a:normAutofit/>
          </a:bodyPr>
          <a:lstStyle/>
          <a:p>
            <a:pPr algn="ctr"/>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205 </a:t>
            </a:r>
            <a:r>
              <a:rPr lang="ru-RU" sz="3200" b="1" dirty="0" smtClean="0"/>
              <a:t>Террористический </a:t>
            </a:r>
            <a:r>
              <a:rPr lang="ru-RU" sz="3200" b="1" dirty="0" smtClean="0"/>
              <a:t>акт</a:t>
            </a:r>
            <a:r>
              <a:rPr lang="ru-RU" dirty="0" smtClean="0"/>
              <a:t/>
            </a:r>
            <a:br>
              <a:rPr lang="ru-RU" dirty="0" smtClean="0"/>
            </a:br>
            <a:endParaRPr lang="ru-RU" dirty="0"/>
          </a:p>
        </p:txBody>
      </p:sp>
      <p:sp>
        <p:nvSpPr>
          <p:cNvPr id="3" name="Содержимое 2"/>
          <p:cNvSpPr>
            <a:spLocks noGrp="1"/>
          </p:cNvSpPr>
          <p:nvPr>
            <p:ph sz="quarter" idx="1"/>
          </p:nvPr>
        </p:nvSpPr>
        <p:spPr>
          <a:xfrm>
            <a:off x="179512" y="692696"/>
            <a:ext cx="8568952" cy="6165304"/>
          </a:xfrm>
        </p:spPr>
        <p:txBody>
          <a:bodyPr>
            <a:normAutofit/>
          </a:bodyPr>
          <a:lstStyle/>
          <a:p>
            <a:endParaRPr lang="ru-RU" dirty="0" smtClean="0">
              <a:solidFill>
                <a:schemeClr val="tx1"/>
              </a:solidFill>
            </a:endParaRPr>
          </a:p>
          <a:p>
            <a:pPr algn="ctr">
              <a:lnSpc>
                <a:spcPct val="150000"/>
              </a:lnSpc>
              <a:buNone/>
            </a:pPr>
            <a:r>
              <a:rPr lang="ru-RU" b="1" dirty="0" smtClean="0">
                <a:solidFill>
                  <a:srgbClr val="FF0000"/>
                </a:solidFill>
              </a:rPr>
              <a:t>1. </a:t>
            </a:r>
            <a:r>
              <a:rPr lang="ru-RU" dirty="0" smtClean="0">
                <a:solidFill>
                  <a:schemeClr val="tx1"/>
                </a:solidFill>
              </a:rPr>
              <a:t>Совершение взрыва, поджога или иных действий, устрашающих население и создающих опасность гибели человека, причинения значительного имущественного ущерба либо наступления иных тяжких последствий, </a:t>
            </a:r>
            <a:r>
              <a:rPr lang="ru-RU" b="1" dirty="0" smtClean="0">
                <a:solidFill>
                  <a:schemeClr val="tx1"/>
                </a:solidFill>
              </a:rPr>
              <a:t>в целях </a:t>
            </a:r>
            <a:r>
              <a:rPr lang="ru-RU" dirty="0" smtClean="0">
                <a:solidFill>
                  <a:schemeClr val="tx1"/>
                </a:solidFill>
              </a:rPr>
              <a:t>дестабилизации деятельности органов власти или международных организаций либо воздействия на принятие ими решений, а также угроза совершения указанных действий в тех же целях </a:t>
            </a:r>
            <a:r>
              <a:rPr lang="ru-RU" dirty="0" smtClean="0">
                <a:solidFill>
                  <a:schemeClr val="tx1"/>
                </a:solidFill>
              </a:rPr>
              <a:t>наказываются </a:t>
            </a:r>
            <a:r>
              <a:rPr lang="ru-RU" dirty="0" smtClean="0">
                <a:solidFill>
                  <a:schemeClr val="tx1"/>
                </a:solidFill>
              </a:rPr>
              <a:t>лишением свободы на срок от восьми до пятнадцати лет.</a:t>
            </a:r>
          </a:p>
          <a:p>
            <a:pPr>
              <a:lnSpc>
                <a:spcPct val="150000"/>
              </a:lnSpc>
            </a:pPr>
            <a:endParaRPr lang="ru-RU" dirty="0"/>
          </a:p>
        </p:txBody>
      </p:sp>
    </p:spTree>
  </p:cSld>
  <p:clrMapOvr>
    <a:masterClrMapping/>
  </p:clrMapOvr>
  <p:transition spd="slow">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38320" cy="836712"/>
          </a:xfrm>
        </p:spPr>
        <p:txBody>
          <a:bodyPr>
            <a:normAutofit/>
          </a:bodyPr>
          <a:lstStyle/>
          <a:p>
            <a:pPr algn="ctr"/>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205 </a:t>
            </a:r>
            <a:r>
              <a:rPr lang="ru-RU" sz="3200" b="1" dirty="0" smtClean="0">
                <a:effectLst>
                  <a:outerShdw blurRad="38100" dist="38100" dir="2700000" algn="tl">
                    <a:srgbClr val="000000">
                      <a:alpha val="43137"/>
                    </a:srgbClr>
                  </a:outerShdw>
                </a:effectLst>
              </a:rPr>
              <a:t>Террористический акт</a:t>
            </a: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196752"/>
            <a:ext cx="8820472" cy="5661248"/>
          </a:xfrm>
        </p:spPr>
        <p:txBody>
          <a:bodyPr/>
          <a:lstStyle/>
          <a:p>
            <a:pPr algn="ctr">
              <a:lnSpc>
                <a:spcPct val="150000"/>
              </a:lnSpc>
              <a:buNone/>
            </a:pPr>
            <a:r>
              <a:rPr lang="ru-RU" b="1" dirty="0" smtClean="0">
                <a:solidFill>
                  <a:srgbClr val="FF0000"/>
                </a:solidFill>
              </a:rPr>
              <a:t>4</a:t>
            </a:r>
            <a:r>
              <a:rPr lang="ru-RU" sz="2800" b="1" dirty="0" smtClean="0">
                <a:solidFill>
                  <a:srgbClr val="FF0000"/>
                </a:solidFill>
              </a:rPr>
              <a:t>. </a:t>
            </a:r>
            <a:r>
              <a:rPr lang="ru-RU" sz="2800" dirty="0" smtClean="0"/>
              <a:t>Деяние, предусмотренное частью первой настоящей статьи, совершенное в интересах юридического лица, –</a:t>
            </a:r>
          </a:p>
          <a:p>
            <a:pPr algn="ctr">
              <a:lnSpc>
                <a:spcPct val="150000"/>
              </a:lnSpc>
              <a:buNone/>
            </a:pPr>
            <a:r>
              <a:rPr lang="ru-RU" sz="2800" dirty="0" smtClean="0"/>
              <a:t>наказывается для юридического лица принудительной ликвидацией или запретом на осуществление деятельности на территории Российской Федерации.</a:t>
            </a:r>
          </a:p>
          <a:p>
            <a:pPr algn="ctr">
              <a:lnSpc>
                <a:spcPct val="150000"/>
              </a:lnSpc>
            </a:pPr>
            <a:endParaRPr lang="ru-RU" sz="2800" dirty="0"/>
          </a:p>
        </p:txBody>
      </p:sp>
    </p:spTree>
  </p:cSld>
  <p:clrMapOvr>
    <a:masterClrMapping/>
  </p:clrMapOvr>
  <p:transition spd="slow">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892480" cy="1628800"/>
          </a:xfrm>
        </p:spPr>
        <p:txBody>
          <a:bodyPr>
            <a:noAutofit/>
          </a:bodyPr>
          <a:lstStyle/>
          <a:p>
            <a:r>
              <a:rPr lang="ru-RU" sz="3200" b="1" u="sng" dirty="0" smtClean="0">
                <a:solidFill>
                  <a:srgbClr val="FF0000"/>
                </a:solidFill>
                <a:effectLst>
                  <a:outerShdw blurRad="38100" dist="38100" dir="2700000" algn="tl">
                    <a:srgbClr val="000000">
                      <a:alpha val="43137"/>
                    </a:srgbClr>
                  </a:outerShdw>
                </a:effectLst>
              </a:rPr>
              <a:t>Статья </a:t>
            </a:r>
            <a:r>
              <a:rPr lang="ru-RU" sz="3200" b="1" u="sng" dirty="0" smtClean="0">
                <a:solidFill>
                  <a:srgbClr val="FF0000"/>
                </a:solidFill>
                <a:effectLst>
                  <a:outerShdw blurRad="38100" dist="38100" dir="2700000" algn="tl">
                    <a:srgbClr val="000000">
                      <a:alpha val="43137"/>
                    </a:srgbClr>
                  </a:outerShdw>
                </a:effectLst>
              </a:rPr>
              <a:t>271 </a:t>
            </a:r>
            <a:r>
              <a:rPr lang="ru-RU" sz="3200" b="1" dirty="0" smtClean="0">
                <a:effectLst>
                  <a:outerShdw blurRad="38100" dist="38100" dir="2700000" algn="tl">
                    <a:srgbClr val="000000">
                      <a:alpha val="43137"/>
                    </a:srgbClr>
                  </a:outerShdw>
                </a:effectLst>
              </a:rPr>
              <a:t>Нарушение правил международных полетов</a:t>
            </a:r>
            <a:br>
              <a:rPr lang="ru-RU" sz="3200" b="1" dirty="0" smtClean="0">
                <a:effectLst>
                  <a:outerShdw blurRad="38100" dist="38100" dir="2700000" algn="tl">
                    <a:srgbClr val="000000">
                      <a:alpha val="43137"/>
                    </a:srgbClr>
                  </a:outerShdw>
                </a:effectLst>
              </a:rPr>
            </a:br>
            <a:endParaRPr lang="ru-RU" sz="32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0" y="1196752"/>
            <a:ext cx="8820472" cy="5661248"/>
          </a:xfrm>
        </p:spPr>
        <p:txBody>
          <a:bodyPr>
            <a:normAutofit fontScale="92500" lnSpcReduction="10000"/>
          </a:bodyPr>
          <a:lstStyle/>
          <a:p>
            <a:pPr lvl="0">
              <a:lnSpc>
                <a:spcPct val="110000"/>
              </a:lnSpc>
              <a:spcBef>
                <a:spcPts val="0"/>
              </a:spcBef>
              <a:buNone/>
            </a:pPr>
            <a:r>
              <a:rPr lang="ru-RU" b="1" dirty="0" smtClean="0">
                <a:solidFill>
                  <a:srgbClr val="FF0000"/>
                </a:solidFill>
              </a:rPr>
              <a:t>1. </a:t>
            </a:r>
            <a:r>
              <a:rPr lang="ru-RU" dirty="0" smtClean="0"/>
              <a:t>Несоблюдение указанных в разрешении маршрутов, мест посадки, воздушных ворот, высоты полета или иное нарушение правил международных полетов –</a:t>
            </a:r>
          </a:p>
          <a:p>
            <a:pPr>
              <a:lnSpc>
                <a:spcPct val="110000"/>
              </a:lnSpc>
              <a:spcBef>
                <a:spcPts val="0"/>
              </a:spcBef>
              <a:buNone/>
            </a:pPr>
            <a:r>
              <a:rPr lang="ru-RU" b="1" dirty="0" smtClean="0">
                <a:solidFill>
                  <a:srgbClr val="FF0000"/>
                </a:solidFill>
              </a:rPr>
              <a:t>наказывается </a:t>
            </a:r>
            <a:r>
              <a:rPr lang="ru-RU" dirty="0" smtClean="0"/>
              <a:t>штрафом в размере до двухсот тысяч рублей или в размере заработной платы или иного дохода осужденного за период до восемнадцати месяцев либо арестом на срок до шести месяцев с лишением права занимать определенные должности или заниматься определенной деятельностью на срок до трех лет,  либо без такового.</a:t>
            </a:r>
          </a:p>
          <a:p>
            <a:pPr lvl="0">
              <a:lnSpc>
                <a:spcPct val="110000"/>
              </a:lnSpc>
              <a:spcBef>
                <a:spcPts val="0"/>
              </a:spcBef>
              <a:buNone/>
            </a:pPr>
            <a:r>
              <a:rPr lang="ru-RU" b="1" dirty="0" smtClean="0">
                <a:solidFill>
                  <a:srgbClr val="FF0000"/>
                </a:solidFill>
              </a:rPr>
              <a:t>2. </a:t>
            </a:r>
            <a:r>
              <a:rPr lang="ru-RU" dirty="0" smtClean="0"/>
              <a:t>То же деяние, совершенное юридическим лицом, –</a:t>
            </a:r>
          </a:p>
          <a:p>
            <a:pPr>
              <a:lnSpc>
                <a:spcPct val="110000"/>
              </a:lnSpc>
              <a:spcBef>
                <a:spcPts val="0"/>
              </a:spcBef>
              <a:buNone/>
            </a:pPr>
            <a:r>
              <a:rPr lang="ru-RU" b="1" dirty="0" smtClean="0">
                <a:solidFill>
                  <a:srgbClr val="FF0000"/>
                </a:solidFill>
              </a:rPr>
              <a:t>наказывается</a:t>
            </a:r>
            <a:r>
              <a:rPr lang="ru-RU" dirty="0" smtClean="0"/>
              <a:t> для юридического лица штрафом в размере до пяти миллионов рублей с лишением лицензии, квоты, преференций или льгот либо с лишением права заниматься определенным видом деятельности на срок до одного года,  либо без таковых.»</a:t>
            </a:r>
            <a:endParaRPr lang="ru-RU" dirty="0"/>
          </a:p>
        </p:txBody>
      </p:sp>
    </p:spTree>
  </p:cSld>
  <p:clrMapOvr>
    <a:masterClrMapping/>
  </p:clrMapOvr>
  <p:transition spd="slow">
    <p:randomBa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820472" cy="6858000"/>
          </a:xfrm>
        </p:spPr>
        <p:txBody>
          <a:bodyPr>
            <a:normAutofit lnSpcReduction="10000"/>
          </a:bodyPr>
          <a:lstStyle/>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272. </a:t>
            </a:r>
            <a:r>
              <a:rPr lang="ru-RU" dirty="0" smtClean="0"/>
              <a:t>Неправомерный доступ к компьютерной информации</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273. </a:t>
            </a:r>
            <a:r>
              <a:rPr lang="ru-RU" dirty="0" smtClean="0"/>
              <a:t>Создание, использование и распространение вредоносных компьютерных программ</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277. </a:t>
            </a:r>
            <a:r>
              <a:rPr lang="ru-RU" dirty="0" smtClean="0"/>
              <a:t>Посягательство на жизнь государственного или общественного деятеля</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278. </a:t>
            </a:r>
            <a:r>
              <a:rPr lang="ru-RU" dirty="0" smtClean="0"/>
              <a:t>Насильственный захват власти или насильственное удержание власти</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279. </a:t>
            </a:r>
            <a:r>
              <a:rPr lang="ru-RU" dirty="0" smtClean="0"/>
              <a:t>Вооруженный мятеж</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280. </a:t>
            </a:r>
            <a:r>
              <a:rPr lang="ru-RU" dirty="0" smtClean="0"/>
              <a:t>Публичные призывы к осуществлению экстремистской деятельности</a:t>
            </a:r>
          </a:p>
          <a:p>
            <a:endParaRPr lang="ru-RU" dirty="0"/>
          </a:p>
        </p:txBody>
      </p:sp>
    </p:spTree>
  </p:cSld>
  <p:clrMapOvr>
    <a:masterClrMapping/>
  </p:clrMapOvr>
  <p:transition spd="slow">
    <p:wedg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60648"/>
            <a:ext cx="8748464" cy="6597352"/>
          </a:xfrm>
        </p:spPr>
        <p:txBody>
          <a:bodyPr>
            <a:normAutofit/>
          </a:bodyPr>
          <a:lstStyle/>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a:t>
            </a:r>
            <a:r>
              <a:rPr lang="ru-RU" sz="2800" b="1" u="sng" dirty="0" smtClean="0">
                <a:solidFill>
                  <a:srgbClr val="FF0000"/>
                </a:solidFill>
                <a:effectLst>
                  <a:outerShdw blurRad="38100" dist="38100" dir="2700000" algn="tl">
                    <a:srgbClr val="000000">
                      <a:alpha val="43137"/>
                    </a:srgbClr>
                  </a:outerShdw>
                </a:effectLst>
              </a:rPr>
              <a:t>281.</a:t>
            </a:r>
            <a:r>
              <a:rPr lang="ru-RU" sz="2800" b="1" dirty="0" smtClean="0">
                <a:solidFill>
                  <a:srgbClr val="FF0000"/>
                </a:solidFill>
                <a:effectLst>
                  <a:outerShdw blurRad="38100" dist="38100" dir="2700000" algn="tl">
                    <a:srgbClr val="000000">
                      <a:alpha val="43137"/>
                    </a:srgbClr>
                  </a:outerShdw>
                </a:effectLst>
              </a:rPr>
              <a:t> </a:t>
            </a:r>
            <a:r>
              <a:rPr lang="ru-RU" dirty="0" smtClean="0"/>
              <a:t>Диверсия</a:t>
            </a:r>
            <a:endParaRPr lang="ru-RU" dirty="0" smtClean="0"/>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282. </a:t>
            </a:r>
            <a:r>
              <a:rPr lang="ru-RU" dirty="0" smtClean="0"/>
              <a:t>Возбуждение ненависти либо вражды, а равно унижение человеческого достоинства</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282</a:t>
            </a:r>
            <a:r>
              <a:rPr lang="ru-RU" sz="2800" b="1" u="sng" baseline="30000" dirty="0" smtClean="0">
                <a:solidFill>
                  <a:srgbClr val="FF0000"/>
                </a:solidFill>
                <a:effectLst>
                  <a:outerShdw blurRad="38100" dist="38100" dir="2700000" algn="tl">
                    <a:srgbClr val="000000">
                      <a:alpha val="43137"/>
                    </a:srgbClr>
                  </a:outerShdw>
                </a:effectLst>
              </a:rPr>
              <a:t>1</a:t>
            </a:r>
            <a:r>
              <a:rPr lang="ru-RU" sz="2800" b="1" u="sng" dirty="0" smtClean="0">
                <a:solidFill>
                  <a:srgbClr val="FF0000"/>
                </a:solidFill>
                <a:effectLst>
                  <a:outerShdw blurRad="38100" dist="38100" dir="2700000" algn="tl">
                    <a:srgbClr val="000000">
                      <a:alpha val="43137"/>
                    </a:srgbClr>
                  </a:outerShdw>
                </a:effectLst>
              </a:rPr>
              <a:t>. </a:t>
            </a:r>
            <a:r>
              <a:rPr lang="ru-RU" dirty="0" smtClean="0"/>
              <a:t>Организация экстремистского сообщества</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282</a:t>
            </a:r>
            <a:r>
              <a:rPr lang="ru-RU" sz="2800" b="1" u="sng" baseline="30000" dirty="0" smtClean="0">
                <a:solidFill>
                  <a:srgbClr val="FF0000"/>
                </a:solidFill>
                <a:effectLst>
                  <a:outerShdw blurRad="38100" dist="38100" dir="2700000" algn="tl">
                    <a:srgbClr val="000000">
                      <a:alpha val="43137"/>
                    </a:srgbClr>
                  </a:outerShdw>
                </a:effectLst>
              </a:rPr>
              <a:t>2</a:t>
            </a:r>
            <a:r>
              <a:rPr lang="ru-RU" sz="2800" b="1" u="sng" dirty="0" smtClean="0">
                <a:solidFill>
                  <a:srgbClr val="FF0000"/>
                </a:solidFill>
                <a:effectLst>
                  <a:outerShdw blurRad="38100" dist="38100" dir="2700000" algn="tl">
                    <a:srgbClr val="000000">
                      <a:alpha val="43137"/>
                    </a:srgbClr>
                  </a:outerShdw>
                </a:effectLst>
              </a:rPr>
              <a:t>. </a:t>
            </a:r>
            <a:r>
              <a:rPr lang="ru-RU" dirty="0" smtClean="0"/>
              <a:t>Организация деятельности экстремистской организации</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289. </a:t>
            </a:r>
            <a:r>
              <a:rPr lang="ru-RU" dirty="0" smtClean="0"/>
              <a:t>Незаконное участие в предпринимательской деятельности</a:t>
            </a:r>
          </a:p>
          <a:p>
            <a:pPr>
              <a:lnSpc>
                <a:spcPct val="150000"/>
              </a:lnSpc>
              <a:buNone/>
            </a:pPr>
            <a:r>
              <a:rPr lang="ru-RU" sz="2800" b="1" u="sng" dirty="0" smtClean="0">
                <a:solidFill>
                  <a:srgbClr val="FF0000"/>
                </a:solidFill>
                <a:effectLst>
                  <a:outerShdw blurRad="38100" dist="38100" dir="2700000" algn="tl">
                    <a:srgbClr val="000000">
                      <a:alpha val="43137"/>
                    </a:srgbClr>
                  </a:outerShdw>
                </a:effectLst>
              </a:rPr>
              <a:t>Статья 291. </a:t>
            </a:r>
            <a:r>
              <a:rPr lang="ru-RU" dirty="0" smtClean="0"/>
              <a:t>Дача взятки</a:t>
            </a:r>
          </a:p>
          <a:p>
            <a:endParaRPr lang="ru-RU" dirty="0"/>
          </a:p>
        </p:txBody>
      </p:sp>
    </p:spTree>
  </p:cSld>
  <p:clrMapOvr>
    <a:masterClrMapping/>
  </p:clrMapOvr>
  <p:transition spd="slow">
    <p:pu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91600" cy="6858000"/>
          </a:xfrm>
        </p:spPr>
        <p:txBody>
          <a:bodyPr>
            <a:normAutofit fontScale="92500" lnSpcReduction="20000"/>
          </a:bodyPr>
          <a:lstStyle/>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312. </a:t>
            </a:r>
            <a:r>
              <a:rPr lang="ru-RU" dirty="0" smtClean="0"/>
              <a:t>Незаконные действия в отношении имущества, подвергнутого описи или аресту либо подлежащего конфискации</a:t>
            </a:r>
          </a:p>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315. </a:t>
            </a:r>
            <a:r>
              <a:rPr lang="ru-RU" dirty="0" smtClean="0"/>
              <a:t>Неисполнение приговора суда, решения суда или иного судебного акта</a:t>
            </a:r>
          </a:p>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322</a:t>
            </a:r>
            <a:r>
              <a:rPr lang="ru-RU" sz="2600" b="1" u="sng" baseline="30000" dirty="0" smtClean="0">
                <a:solidFill>
                  <a:srgbClr val="FF0000"/>
                </a:solidFill>
                <a:effectLst>
                  <a:outerShdw blurRad="38100" dist="38100" dir="2700000" algn="tl">
                    <a:srgbClr val="000000">
                      <a:alpha val="43137"/>
                    </a:srgbClr>
                  </a:outerShdw>
                </a:effectLst>
              </a:rPr>
              <a:t>1</a:t>
            </a:r>
            <a:r>
              <a:rPr lang="ru-RU" sz="2600" b="1" u="sng" dirty="0" smtClean="0">
                <a:solidFill>
                  <a:srgbClr val="FF0000"/>
                </a:solidFill>
                <a:effectLst>
                  <a:outerShdw blurRad="38100" dist="38100" dir="2700000" algn="tl">
                    <a:srgbClr val="000000">
                      <a:alpha val="43137"/>
                    </a:srgbClr>
                  </a:outerShdw>
                </a:effectLst>
              </a:rPr>
              <a:t>. </a:t>
            </a:r>
            <a:r>
              <a:rPr lang="ru-RU" dirty="0" smtClean="0"/>
              <a:t>Организация незаконной миграции</a:t>
            </a:r>
          </a:p>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354. </a:t>
            </a:r>
            <a:r>
              <a:rPr lang="ru-RU" dirty="0" smtClean="0"/>
              <a:t>Публичные призывы к развязыванию агрессивной войны</a:t>
            </a:r>
          </a:p>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355. </a:t>
            </a:r>
            <a:r>
              <a:rPr lang="ru-RU" dirty="0" smtClean="0"/>
              <a:t>Разработка, производство, накопление, приобретение или сбыт оружия массового поражения</a:t>
            </a:r>
          </a:p>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359. </a:t>
            </a:r>
            <a:r>
              <a:rPr lang="ru-RU" dirty="0" err="1" smtClean="0"/>
              <a:t>Наемничество</a:t>
            </a:r>
            <a:endParaRPr lang="ru-RU" dirty="0" smtClean="0"/>
          </a:p>
          <a:p>
            <a:pPr>
              <a:lnSpc>
                <a:spcPct val="150000"/>
              </a:lnSpc>
              <a:buNone/>
            </a:pPr>
            <a:r>
              <a:rPr lang="ru-RU" sz="2600" b="1" u="sng" dirty="0" smtClean="0">
                <a:solidFill>
                  <a:srgbClr val="FF0000"/>
                </a:solidFill>
                <a:effectLst>
                  <a:outerShdw blurRad="38100" dist="38100" dir="2700000" algn="tl">
                    <a:srgbClr val="000000">
                      <a:alpha val="43137"/>
                    </a:srgbClr>
                  </a:outerShdw>
                </a:effectLst>
              </a:rPr>
              <a:t>Статья 360. </a:t>
            </a:r>
            <a:r>
              <a:rPr lang="ru-RU" dirty="0" smtClean="0"/>
              <a:t>Нападение на лиц или учреждения, которые пользуются международной защитой</a:t>
            </a:r>
          </a:p>
          <a:p>
            <a:endParaRPr lang="ru-RU" dirty="0"/>
          </a:p>
        </p:txBody>
      </p:sp>
    </p:spTree>
  </p:cSld>
  <p:clrMapOvr>
    <a:masterClrMapping/>
  </p:clrMapOvr>
  <p:transition spd="slow">
    <p:diamon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8964488" cy="6858000"/>
          </a:xfrm>
        </p:spPr>
        <p:txBody>
          <a:bodyPr>
            <a:normAutofit/>
          </a:bodyPr>
          <a:lstStyle/>
          <a:p>
            <a:pPr algn="ctr">
              <a:buNone/>
            </a:pPr>
            <a:endParaRPr lang="ru-RU" sz="8000" b="1" i="1" dirty="0" smtClean="0">
              <a:solidFill>
                <a:srgbClr val="FF0000"/>
              </a:solidFill>
              <a:effectLst>
                <a:outerShdw blurRad="38100" dist="38100" dir="2700000" algn="tl">
                  <a:srgbClr val="000000">
                    <a:alpha val="43137"/>
                  </a:srgbClr>
                </a:outerShdw>
              </a:effectLst>
              <a:latin typeface="Constantia" pitchFamily="18" charset="0"/>
            </a:endParaRPr>
          </a:p>
          <a:p>
            <a:pPr algn="ctr">
              <a:buNone/>
            </a:pPr>
            <a:r>
              <a:rPr lang="ru-RU" sz="11500" b="1" i="1" dirty="0" smtClean="0">
                <a:solidFill>
                  <a:srgbClr val="FF0000"/>
                </a:solidFill>
                <a:effectLst>
                  <a:outerShdw blurRad="38100" dist="38100" dir="2700000" algn="tl">
                    <a:srgbClr val="000000">
                      <a:alpha val="43137"/>
                    </a:srgbClr>
                  </a:outerShdw>
                </a:effectLst>
                <a:latin typeface="Constantia" pitchFamily="18" charset="0"/>
              </a:rPr>
              <a:t>Б</a:t>
            </a:r>
            <a:r>
              <a:rPr lang="ru-RU" sz="8000" b="1" i="1" dirty="0" smtClean="0">
                <a:solidFill>
                  <a:schemeClr val="tx2"/>
                </a:solidFill>
                <a:effectLst>
                  <a:outerShdw blurRad="38100" dist="38100" dir="2700000" algn="tl">
                    <a:srgbClr val="000000">
                      <a:alpha val="43137"/>
                    </a:srgbClr>
                  </a:outerShdw>
                </a:effectLst>
                <a:latin typeface="Constantia" pitchFamily="18" charset="0"/>
              </a:rPr>
              <a:t>ЛАГОДАРЮ ЗА ВНИМАНИ</a:t>
            </a:r>
            <a:r>
              <a:rPr lang="ru-RU" sz="8000" b="1" i="1" dirty="0" smtClean="0">
                <a:solidFill>
                  <a:srgbClr val="FF0000"/>
                </a:solidFill>
                <a:effectLst>
                  <a:outerShdw blurRad="38100" dist="38100" dir="2700000" algn="tl">
                    <a:srgbClr val="000000">
                      <a:alpha val="43137"/>
                    </a:srgbClr>
                  </a:outerShdw>
                </a:effectLst>
                <a:latin typeface="Constantia" pitchFamily="18" charset="0"/>
              </a:rPr>
              <a:t>Е</a:t>
            </a:r>
            <a:r>
              <a:rPr lang="ru-RU" sz="8000" b="1" i="1" dirty="0" smtClean="0">
                <a:solidFill>
                  <a:schemeClr val="tx2"/>
                </a:solidFill>
                <a:effectLst>
                  <a:outerShdw blurRad="38100" dist="38100" dir="2700000" algn="tl">
                    <a:srgbClr val="000000">
                      <a:alpha val="43137"/>
                    </a:srgbClr>
                  </a:outerShdw>
                </a:effectLst>
                <a:latin typeface="Constantia" pitchFamily="18" charset="0"/>
              </a:rPr>
              <a:t>!</a:t>
            </a:r>
            <a:endParaRPr lang="ru-RU" sz="8000" b="1" i="1" dirty="0" smtClean="0">
              <a:solidFill>
                <a:schemeClr val="tx2"/>
              </a:solidFill>
              <a:effectLst>
                <a:outerShdw blurRad="38100" dist="38100" dir="2700000" algn="tl">
                  <a:srgbClr val="000000">
                    <a:alpha val="43137"/>
                  </a:srgbClr>
                </a:outerShdw>
              </a:effectLst>
              <a:latin typeface="Constantia" pitchFamily="18" charset="0"/>
            </a:endParaRPr>
          </a:p>
        </p:txBody>
      </p:sp>
    </p:spTree>
  </p:cSld>
  <p:clrMapOvr>
    <a:masterClrMapping/>
  </p:clrMapOvr>
  <p:transition spd="slow">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712968" cy="1412776"/>
          </a:xfrm>
        </p:spPr>
        <p:txBody>
          <a:bodyPr>
            <a:noAutofit/>
          </a:bodyPr>
          <a:lstStyle/>
          <a:p>
            <a:pPr algn="ctr"/>
            <a:r>
              <a:rPr lang="ru-RU" sz="2800" b="1" dirty="0" smtClean="0">
                <a:effectLst>
                  <a:outerShdw blurRad="38100" dist="38100" dir="2700000" algn="tl">
                    <a:srgbClr val="000000">
                      <a:alpha val="43137"/>
                    </a:srgbClr>
                  </a:outerShdw>
                </a:effectLst>
              </a:rPr>
              <a:t>Конвенция</a:t>
            </a:r>
            <a:r>
              <a:rPr lang="ru-RU" sz="2800" b="1" dirty="0" smtClean="0">
                <a:solidFill>
                  <a:srgbClr val="FF0000"/>
                </a:solidFill>
                <a:effectLst>
                  <a:outerShdw blurRad="38100" dist="38100" dir="2700000" algn="tl">
                    <a:srgbClr val="000000">
                      <a:alpha val="43137"/>
                    </a:srgbClr>
                  </a:outerShdw>
                </a:effectLst>
              </a:rPr>
              <a:t> ООН </a:t>
            </a:r>
            <a:r>
              <a:rPr lang="ru-RU" sz="2800" b="1" dirty="0" smtClean="0">
                <a:effectLst>
                  <a:outerShdw blurRad="38100" dist="38100" dir="2700000" algn="tl">
                    <a:srgbClr val="000000">
                      <a:alpha val="43137"/>
                    </a:srgbClr>
                  </a:outerShdw>
                </a:effectLst>
              </a:rPr>
              <a:t>об уголовной ответственности за коррупцию от 27.01.1999</a:t>
            </a:r>
            <a:endParaRPr lang="ru-RU" sz="2800" b="1"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79512" y="1484784"/>
            <a:ext cx="8568952" cy="5373216"/>
          </a:xfrm>
        </p:spPr>
        <p:txBody>
          <a:bodyPr>
            <a:normAutofit fontScale="62500" lnSpcReduction="20000"/>
          </a:bodyPr>
          <a:lstStyle/>
          <a:p>
            <a:pPr marL="0" algn="ctr">
              <a:lnSpc>
                <a:spcPct val="120000"/>
              </a:lnSpc>
              <a:spcBef>
                <a:spcPts val="0"/>
              </a:spcBef>
              <a:buNone/>
            </a:pPr>
            <a:r>
              <a:rPr lang="ru-RU" i="1" dirty="0" smtClean="0"/>
              <a:t>1</a:t>
            </a:r>
            <a:r>
              <a:rPr lang="ru-RU" dirty="0" smtClean="0">
                <a:latin typeface="Constantia" pitchFamily="18" charset="0"/>
              </a:rPr>
              <a:t>. Каждая Сторона принимает такие законодательные и иные меры, которые могут потребоваться для обеспечения того, чтобы юридические лица могли быть привлечены к ответственности в связи с совершением уголовных правонарушений, заключающихся в активном подкупе, злоупотреблении влиянием в корыстных целях и отмывании доходов, признанных в качестве таковых в соответствии с настоящей Конвенцией и совершенных в их интересах каким-либо физическим лицом, действующим в своем личном качестве или в составе органа юридического лица и занимавшим руководящую должность в юридическом лице, в процессе: </a:t>
            </a:r>
          </a:p>
          <a:p>
            <a:pPr marL="0" algn="ctr">
              <a:lnSpc>
                <a:spcPct val="120000"/>
              </a:lnSpc>
              <a:spcBef>
                <a:spcPts val="0"/>
              </a:spcBef>
              <a:buNone/>
            </a:pPr>
            <a:r>
              <a:rPr lang="ru-RU" dirty="0" smtClean="0">
                <a:latin typeface="Constantia" pitchFamily="18" charset="0"/>
              </a:rPr>
              <a:t>выполнения представительских функций от имени юридического лица; или</a:t>
            </a:r>
          </a:p>
          <a:p>
            <a:pPr marL="0" algn="ctr">
              <a:lnSpc>
                <a:spcPct val="120000"/>
              </a:lnSpc>
              <a:spcBef>
                <a:spcPts val="0"/>
              </a:spcBef>
              <a:buNone/>
            </a:pPr>
            <a:r>
              <a:rPr lang="ru-RU" dirty="0" smtClean="0">
                <a:latin typeface="Constantia" pitchFamily="18" charset="0"/>
              </a:rPr>
              <a:t>осуществления права на принятие решений от имени юридического лица; или</a:t>
            </a:r>
          </a:p>
          <a:p>
            <a:pPr marL="0" algn="ctr">
              <a:lnSpc>
                <a:spcPct val="120000"/>
              </a:lnSpc>
              <a:spcBef>
                <a:spcPts val="0"/>
              </a:spcBef>
              <a:buNone/>
            </a:pPr>
            <a:r>
              <a:rPr lang="ru-RU" dirty="0" smtClean="0">
                <a:latin typeface="Constantia" pitchFamily="18" charset="0"/>
              </a:rPr>
              <a:t>осуществления контрольных функций в рамках юридического лица;</a:t>
            </a:r>
          </a:p>
          <a:p>
            <a:pPr marL="0" algn="ctr">
              <a:lnSpc>
                <a:spcPct val="120000"/>
              </a:lnSpc>
              <a:spcBef>
                <a:spcPts val="0"/>
              </a:spcBef>
              <a:buNone/>
            </a:pPr>
            <a:r>
              <a:rPr lang="ru-RU" dirty="0" smtClean="0">
                <a:latin typeface="Constantia" pitchFamily="18" charset="0"/>
              </a:rPr>
              <a:t>а также в связи с участием такого физического лица в вышеупомянутых правонарушениях в качестве соучастника или подстрекателя.</a:t>
            </a:r>
          </a:p>
          <a:p>
            <a:pPr marL="0" algn="ctr">
              <a:lnSpc>
                <a:spcPct val="120000"/>
              </a:lnSpc>
              <a:spcBef>
                <a:spcPts val="0"/>
              </a:spcBef>
              <a:buNone/>
            </a:pPr>
            <a:r>
              <a:rPr lang="ru-RU" dirty="0" smtClean="0">
                <a:latin typeface="Constantia" pitchFamily="18" charset="0"/>
              </a:rPr>
              <a:t>2. Помимо случаев, уже предусмотренных </a:t>
            </a:r>
            <a:r>
              <a:rPr lang="ru-RU" dirty="0" smtClean="0">
                <a:latin typeface="Constantia" pitchFamily="18" charset="0"/>
                <a:hlinkClick r:id="" action="ppaction://hlinkfile"/>
              </a:rPr>
              <a:t>пунктом 1</a:t>
            </a:r>
            <a:r>
              <a:rPr lang="ru-RU" dirty="0" smtClean="0">
                <a:latin typeface="Constantia" pitchFamily="18" charset="0"/>
              </a:rPr>
              <a:t>, каждая Сторона принимает необходимые меры для обеспечения того, чтобы юридическое лицо могло быть привлечено к ответственности тогда, когда вследствие отсутствия надзора или контроля со стороны физического лица, о котором говорится в </a:t>
            </a:r>
            <a:r>
              <a:rPr lang="ru-RU" dirty="0" smtClean="0">
                <a:latin typeface="Constantia" pitchFamily="18" charset="0"/>
                <a:hlinkClick r:id="" action="ppaction://hlinkfile"/>
              </a:rPr>
              <a:t>пункте 1</a:t>
            </a:r>
            <a:r>
              <a:rPr lang="ru-RU" dirty="0" smtClean="0">
                <a:latin typeface="Constantia" pitchFamily="18" charset="0"/>
              </a:rPr>
              <a:t>, появляется возможность совершения уголовных правонарушений, указанных в </a:t>
            </a:r>
            <a:r>
              <a:rPr lang="ru-RU" dirty="0" smtClean="0">
                <a:latin typeface="Constantia" pitchFamily="18" charset="0"/>
                <a:hlinkClick r:id="" action="ppaction://hlinkfile"/>
              </a:rPr>
              <a:t>пункте 1</a:t>
            </a:r>
            <a:r>
              <a:rPr lang="ru-RU" dirty="0" smtClean="0">
                <a:latin typeface="Constantia" pitchFamily="18" charset="0"/>
              </a:rPr>
              <a:t>, в интересах этого юридического лица физическим лицом, осуществляющим свои полномочия от его имени.</a:t>
            </a:r>
          </a:p>
          <a:p>
            <a:pPr marL="0" algn="ctr">
              <a:lnSpc>
                <a:spcPct val="120000"/>
              </a:lnSpc>
              <a:spcBef>
                <a:spcPts val="0"/>
              </a:spcBef>
              <a:buNone/>
            </a:pPr>
            <a:r>
              <a:rPr lang="ru-RU" dirty="0" smtClean="0">
                <a:latin typeface="Constantia" pitchFamily="18" charset="0"/>
              </a:rPr>
              <a:t>3. Ответственность юридического лица в соответствии с </a:t>
            </a:r>
            <a:r>
              <a:rPr lang="ru-RU" dirty="0" smtClean="0">
                <a:latin typeface="Constantia" pitchFamily="18" charset="0"/>
                <a:hlinkClick r:id="" action="ppaction://hlinkfile"/>
              </a:rPr>
              <a:t>пунктами 1</a:t>
            </a:r>
            <a:r>
              <a:rPr lang="ru-RU" dirty="0" smtClean="0">
                <a:latin typeface="Constantia" pitchFamily="18" charset="0"/>
              </a:rPr>
              <a:t> и </a:t>
            </a:r>
            <a:r>
              <a:rPr lang="ru-RU" dirty="0" smtClean="0">
                <a:latin typeface="Constantia" pitchFamily="18" charset="0"/>
                <a:hlinkClick r:id="" action="ppaction://hlinkfile"/>
              </a:rPr>
              <a:t>2</a:t>
            </a:r>
            <a:r>
              <a:rPr lang="ru-RU" dirty="0" smtClean="0">
                <a:latin typeface="Constantia" pitchFamily="18" charset="0"/>
              </a:rPr>
              <a:t> не исключает возможности уголовного преследования физических лиц, совершивших, подстрекавших к совершению или участвовавших в совершении уголовных правонарушений, указанных в </a:t>
            </a:r>
            <a:r>
              <a:rPr lang="ru-RU" dirty="0" smtClean="0">
                <a:latin typeface="Constantia" pitchFamily="18" charset="0"/>
                <a:hlinkClick r:id="" action="ppaction://hlinkfile"/>
              </a:rPr>
              <a:t>пункте </a:t>
            </a:r>
            <a:r>
              <a:rPr lang="ru-RU" dirty="0" smtClean="0">
                <a:latin typeface="Constantia" pitchFamily="18" charset="0"/>
                <a:hlinkClick r:id="" action="ppaction://hlinkfile"/>
              </a:rPr>
              <a:t> 1</a:t>
            </a:r>
            <a:r>
              <a:rPr lang="ru-RU" dirty="0" smtClean="0">
                <a:latin typeface="Constantia" pitchFamily="18" charset="0"/>
              </a:rPr>
              <a:t>.</a:t>
            </a:r>
            <a:endParaRPr lang="ru-RU" dirty="0">
              <a:latin typeface="Constantia" pitchFamily="18" charset="0"/>
            </a:endParaRPr>
          </a:p>
        </p:txBody>
      </p:sp>
    </p:spTree>
  </p:cSld>
  <p:clrMapOvr>
    <a:masterClrMapping/>
  </p:clrMapOvr>
  <p:transition spd="slow">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496944" cy="980728"/>
          </a:xfrm>
        </p:spPr>
        <p:txBody>
          <a:bodyPr>
            <a:normAutofit/>
          </a:bodyPr>
          <a:lstStyle/>
          <a:p>
            <a:pPr algn="ctr"/>
            <a:r>
              <a:rPr lang="ru-RU" sz="2800" b="1" dirty="0" smtClean="0">
                <a:effectLst>
                  <a:outerShdw blurRad="38100" dist="38100" dir="2700000" algn="tl">
                    <a:srgbClr val="000000">
                      <a:alpha val="43137"/>
                    </a:srgbClr>
                  </a:outerShdw>
                </a:effectLst>
                <a:latin typeface="Constantia" pitchFamily="18" charset="0"/>
              </a:rPr>
              <a:t>Конвенция против коррупции от 31 октября 2003 г.</a:t>
            </a:r>
            <a:endParaRPr lang="ru-RU" sz="2800" b="1" dirty="0">
              <a:effectLst>
                <a:outerShdw blurRad="38100" dist="38100" dir="2700000" algn="tl">
                  <a:srgbClr val="000000">
                    <a:alpha val="43137"/>
                  </a:srgbClr>
                </a:outerShdw>
              </a:effectLst>
              <a:latin typeface="Constantia" pitchFamily="18" charset="0"/>
            </a:endParaRPr>
          </a:p>
        </p:txBody>
      </p:sp>
      <p:sp>
        <p:nvSpPr>
          <p:cNvPr id="3" name="Содержимое 2"/>
          <p:cNvSpPr>
            <a:spLocks noGrp="1"/>
          </p:cNvSpPr>
          <p:nvPr>
            <p:ph sz="quarter" idx="1"/>
          </p:nvPr>
        </p:nvSpPr>
        <p:spPr>
          <a:xfrm>
            <a:off x="179512" y="1052736"/>
            <a:ext cx="8568952" cy="5805264"/>
          </a:xfrm>
        </p:spPr>
        <p:txBody>
          <a:bodyPr>
            <a:normAutofit fontScale="92500" lnSpcReduction="10000"/>
          </a:bodyPr>
          <a:lstStyle/>
          <a:p>
            <a:pPr>
              <a:buNone/>
            </a:pPr>
            <a:r>
              <a:rPr lang="ru-RU" b="1" dirty="0" smtClean="0">
                <a:solidFill>
                  <a:srgbClr val="FF0000"/>
                </a:solidFill>
              </a:rPr>
              <a:t>1. </a:t>
            </a:r>
            <a:r>
              <a:rPr lang="ru-RU" i="1" dirty="0" smtClean="0"/>
              <a:t>Каждое Государство-участник принимает такие меры, какие, с учетом его правовых принципов, могут потребоваться для установления ответственности юридических лиц за участие в преступлениях, признанных таковыми в соответствии с настоящей Конвенцией.</a:t>
            </a:r>
            <a:endParaRPr lang="ru-RU" dirty="0" smtClean="0"/>
          </a:p>
          <a:p>
            <a:pPr>
              <a:buNone/>
            </a:pPr>
            <a:r>
              <a:rPr lang="ru-RU" b="1" dirty="0" smtClean="0">
                <a:solidFill>
                  <a:srgbClr val="FF0000"/>
                </a:solidFill>
              </a:rPr>
              <a:t>2. </a:t>
            </a:r>
            <a:r>
              <a:rPr lang="ru-RU" i="1" dirty="0" smtClean="0"/>
              <a:t>При условии соблюдения правовых принципов Государства-участника ответственность юридических лиц может быть уголовной, гражданско-правовой или административной.</a:t>
            </a:r>
            <a:endParaRPr lang="ru-RU" dirty="0" smtClean="0"/>
          </a:p>
          <a:p>
            <a:pPr>
              <a:buNone/>
            </a:pPr>
            <a:r>
              <a:rPr lang="ru-RU" b="1" dirty="0" smtClean="0">
                <a:solidFill>
                  <a:srgbClr val="FF0000"/>
                </a:solidFill>
              </a:rPr>
              <a:t>3. </a:t>
            </a:r>
            <a:r>
              <a:rPr lang="ru-RU" i="1" dirty="0" smtClean="0"/>
              <a:t>Возложение такой ответственности не наносит ущерба уголовной ответственности физических лиц, совершивших преступления.</a:t>
            </a:r>
            <a:endParaRPr lang="ru-RU" dirty="0" smtClean="0"/>
          </a:p>
          <a:p>
            <a:pPr>
              <a:buNone/>
            </a:pPr>
            <a:r>
              <a:rPr lang="ru-RU" b="1" dirty="0" smtClean="0">
                <a:solidFill>
                  <a:srgbClr val="FF0000"/>
                </a:solidFill>
              </a:rPr>
              <a:t>4. </a:t>
            </a:r>
            <a:r>
              <a:rPr lang="ru-RU" i="1" dirty="0" smtClean="0"/>
              <a:t>Каждое Государство-участник, в частности, обеспечивает применение в отношении юридических лиц, привлекаемых к ответственности в соответствии с настоящей статьей, эффективных, соразмерных и оказывающих сдерживающее воздействие уголовных или </a:t>
            </a:r>
            <a:r>
              <a:rPr lang="ru-RU" i="1" dirty="0" smtClean="0"/>
              <a:t>не уголовных </a:t>
            </a:r>
            <a:r>
              <a:rPr lang="ru-RU" i="1" dirty="0" smtClean="0"/>
              <a:t>санкций, включая денежные санкции.</a:t>
            </a:r>
            <a:endParaRPr lang="ru-RU" dirty="0" smtClean="0"/>
          </a:p>
          <a:p>
            <a:endParaRPr lang="ru-RU" dirty="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568952" cy="1268760"/>
          </a:xfrm>
        </p:spPr>
        <p:txBody>
          <a:bodyPr>
            <a:noAutofit/>
          </a:bodyPr>
          <a:lstStyle/>
          <a:p>
            <a:pPr algn="ctr"/>
            <a:r>
              <a:rPr lang="ru-RU" sz="3600" b="1" dirty="0" smtClean="0">
                <a:effectLst>
                  <a:outerShdw blurRad="38100" dist="38100" dir="2700000" algn="tl">
                    <a:srgbClr val="000000">
                      <a:alpha val="43137"/>
                    </a:srgbClr>
                  </a:outerShdw>
                </a:effectLst>
                <a:latin typeface="Constantia" pitchFamily="18" charset="0"/>
              </a:rPr>
              <a:t>Зарубежное уголовное законодательство</a:t>
            </a:r>
            <a:endParaRPr lang="ru-RU" sz="3600" b="1" dirty="0">
              <a:effectLst>
                <a:outerShdw blurRad="38100" dist="38100" dir="2700000" algn="tl">
                  <a:srgbClr val="000000">
                    <a:alpha val="43137"/>
                  </a:srgbClr>
                </a:outerShdw>
              </a:effectLst>
              <a:latin typeface="Constantia" pitchFamily="18" charset="0"/>
            </a:endParaRPr>
          </a:p>
        </p:txBody>
      </p:sp>
      <p:sp>
        <p:nvSpPr>
          <p:cNvPr id="3" name="Содержимое 2"/>
          <p:cNvSpPr>
            <a:spLocks noGrp="1"/>
          </p:cNvSpPr>
          <p:nvPr>
            <p:ph sz="quarter" idx="1"/>
          </p:nvPr>
        </p:nvSpPr>
        <p:spPr>
          <a:xfrm>
            <a:off x="179512" y="1268760"/>
            <a:ext cx="8496944" cy="5589240"/>
          </a:xfrm>
        </p:spPr>
        <p:txBody>
          <a:bodyPr>
            <a:normAutofit fontScale="92500"/>
          </a:bodyPr>
          <a:lstStyle/>
          <a:p>
            <a:pPr algn="ctr">
              <a:lnSpc>
                <a:spcPct val="150000"/>
              </a:lnSpc>
              <a:buNone/>
            </a:pPr>
            <a:r>
              <a:rPr lang="ru-RU" sz="2600" b="1" i="1" dirty="0" smtClean="0">
                <a:solidFill>
                  <a:srgbClr val="FF0000"/>
                </a:solidFill>
              </a:rPr>
              <a:t>Институт уголовной ответственности юридических лиц </a:t>
            </a:r>
            <a:r>
              <a:rPr lang="ru-RU" dirty="0" smtClean="0"/>
              <a:t>существует в законодательстве государств с различными правовыми традициями, например в </a:t>
            </a:r>
            <a:r>
              <a:rPr lang="ru-RU" i="1" dirty="0" smtClean="0"/>
              <a:t>Австралии</a:t>
            </a:r>
            <a:r>
              <a:rPr lang="ru-RU" i="1" dirty="0" smtClean="0"/>
              <a:t>, Азербайджане, Великобритании, Бельгии, Венгрии, Дании, Индии, Израиле, Ирландии, Исландии, Испании, Италии, Канаде, Кении, Китае, Корее, Латвии, Люксембурге, Молдове, Нидерландах, Норвегии, Пакистане, Польше, Румынии, Словении, США, Финляндии, Франции, Хорватии, Чехии, Чили, Швейцарии, Эстонии</a:t>
            </a:r>
            <a:endParaRPr lang="ru-RU" i="1" dirty="0"/>
          </a:p>
        </p:txBody>
      </p:sp>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568952" cy="1268760"/>
          </a:xfrm>
        </p:spPr>
        <p:txBody>
          <a:bodyPr>
            <a:normAutofit/>
          </a:bodyPr>
          <a:lstStyle/>
          <a:p>
            <a:pPr algn="ctr"/>
            <a:r>
              <a:rPr lang="ru-RU" sz="6000" b="1" dirty="0" smtClean="0">
                <a:effectLst>
                  <a:outerShdw blurRad="38100" dist="38100" dir="2700000" algn="tl">
                    <a:srgbClr val="000000">
                      <a:alpha val="43137"/>
                    </a:srgbClr>
                  </a:outerShdw>
                </a:effectLst>
              </a:rPr>
              <a:t>А</a:t>
            </a:r>
            <a:r>
              <a:rPr lang="ru-RU" sz="5400" b="1" dirty="0" smtClean="0">
                <a:effectLst>
                  <a:outerShdw blurRad="38100" dist="38100" dir="2700000" algn="tl">
                    <a:srgbClr val="000000">
                      <a:alpha val="43137"/>
                    </a:srgbClr>
                  </a:outerShdw>
                </a:effectLst>
              </a:rPr>
              <a:t>ргумент</a:t>
            </a:r>
            <a:r>
              <a:rPr lang="ru-RU" sz="4800" dirty="0" smtClean="0"/>
              <a:t> </a:t>
            </a:r>
            <a:r>
              <a:rPr lang="en-US" sz="5400" dirty="0" smtClean="0">
                <a:solidFill>
                  <a:srgbClr val="FF0000"/>
                </a:solidFill>
                <a:effectLst>
                  <a:outerShdw blurRad="38100" dist="38100" dir="2700000" algn="tl">
                    <a:srgbClr val="000000">
                      <a:alpha val="43137"/>
                    </a:srgbClr>
                  </a:outerShdw>
                </a:effectLst>
                <a:latin typeface="Algerian" pitchFamily="82" charset="0"/>
              </a:rPr>
              <a:t> contra </a:t>
            </a:r>
            <a:r>
              <a:rPr lang="en-US" sz="5400" dirty="0" smtClean="0">
                <a:solidFill>
                  <a:srgbClr val="FF0000"/>
                </a:solidFill>
                <a:effectLst>
                  <a:outerShdw blurRad="38100" dist="38100" dir="2700000" algn="tl">
                    <a:srgbClr val="000000">
                      <a:alpha val="43137"/>
                    </a:srgbClr>
                  </a:outerShdw>
                </a:effectLst>
                <a:latin typeface="Algerian" pitchFamily="82" charset="0"/>
              </a:rPr>
              <a:t>1</a:t>
            </a:r>
            <a:endParaRPr lang="ru-RU" sz="4800"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79512" y="1196752"/>
            <a:ext cx="8568952" cy="3384376"/>
          </a:xfrm>
        </p:spPr>
        <p:txBody>
          <a:bodyPr>
            <a:normAutofit lnSpcReduction="10000"/>
          </a:bodyPr>
          <a:lstStyle/>
          <a:p>
            <a:pPr>
              <a:buNone/>
            </a:pPr>
            <a:endParaRPr lang="en-US" i="1" dirty="0" smtClean="0"/>
          </a:p>
          <a:p>
            <a:pPr algn="ctr">
              <a:buNone/>
            </a:pPr>
            <a:endParaRPr lang="en-US" i="1" dirty="0" smtClean="0"/>
          </a:p>
          <a:p>
            <a:pPr>
              <a:buNone/>
            </a:pPr>
            <a:endParaRPr lang="en-US" i="1" dirty="0" smtClean="0"/>
          </a:p>
          <a:p>
            <a:pPr algn="ctr">
              <a:lnSpc>
                <a:spcPct val="150000"/>
              </a:lnSpc>
              <a:buNone/>
            </a:pPr>
            <a:r>
              <a:rPr lang="ru-RU" sz="3200" dirty="0" smtClean="0">
                <a:latin typeface="Constantia" pitchFamily="18" charset="0"/>
              </a:rPr>
              <a:t>Уголовная ответственность юридических лиц </a:t>
            </a:r>
            <a:r>
              <a:rPr lang="ru-RU" sz="3200" u="sng" dirty="0" smtClean="0">
                <a:latin typeface="Constantia" pitchFamily="18" charset="0"/>
              </a:rPr>
              <a:t>нарушает</a:t>
            </a:r>
            <a:r>
              <a:rPr lang="ru-RU" sz="3200" dirty="0" smtClean="0">
                <a:latin typeface="Constantia" pitchFamily="18" charset="0"/>
              </a:rPr>
              <a:t> принцип личной ответственности</a:t>
            </a:r>
            <a:endParaRPr lang="ru-RU" sz="3200" dirty="0">
              <a:latin typeface="Constantia" pitchFamily="18" charset="0"/>
            </a:endParaRPr>
          </a:p>
        </p:txBody>
      </p:sp>
    </p:spTree>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0"/>
            <a:ext cx="8496944" cy="1417638"/>
          </a:xfrm>
        </p:spPr>
        <p:txBody>
          <a:bodyPr>
            <a:normAutofit/>
          </a:bodyPr>
          <a:lstStyle/>
          <a:p>
            <a:pPr algn="ctr"/>
            <a:r>
              <a:rPr lang="ru-RU" sz="6000" b="1" dirty="0" smtClean="0">
                <a:effectLst>
                  <a:outerShdw blurRad="38100" dist="38100" dir="2700000" algn="tl">
                    <a:srgbClr val="000000">
                      <a:alpha val="43137"/>
                    </a:srgbClr>
                  </a:outerShdw>
                </a:effectLst>
              </a:rPr>
              <a:t>А</a:t>
            </a:r>
            <a:r>
              <a:rPr lang="ru-RU" sz="5400" b="1" dirty="0" smtClean="0">
                <a:effectLst>
                  <a:outerShdw blurRad="38100" dist="38100" dir="2700000" algn="tl">
                    <a:srgbClr val="000000">
                      <a:alpha val="43137"/>
                    </a:srgbClr>
                  </a:outerShdw>
                </a:effectLst>
              </a:rPr>
              <a:t>ргумент</a:t>
            </a:r>
            <a:r>
              <a:rPr lang="ru-RU" sz="4800" dirty="0" smtClean="0"/>
              <a:t> </a:t>
            </a:r>
            <a:r>
              <a:rPr lang="en-US" sz="4800" dirty="0" smtClean="0">
                <a:solidFill>
                  <a:srgbClr val="FF0000"/>
                </a:solidFill>
                <a:latin typeface="Algerian" pitchFamily="82" charset="0"/>
              </a:rPr>
              <a:t> </a:t>
            </a:r>
            <a:r>
              <a:rPr lang="en-US" sz="5400" dirty="0" smtClean="0">
                <a:solidFill>
                  <a:srgbClr val="FF0000"/>
                </a:solidFill>
                <a:effectLst>
                  <a:outerShdw blurRad="38100" dist="38100" dir="2700000" algn="tl">
                    <a:srgbClr val="000000">
                      <a:alpha val="43137"/>
                    </a:srgbClr>
                  </a:outerShdw>
                </a:effectLst>
                <a:latin typeface="Algerian" pitchFamily="82" charset="0"/>
              </a:rPr>
              <a:t>contra </a:t>
            </a:r>
            <a:r>
              <a:rPr lang="ru-RU" sz="5400" dirty="0" smtClean="0">
                <a:solidFill>
                  <a:srgbClr val="FF0000"/>
                </a:solidFill>
                <a:effectLst>
                  <a:outerShdw blurRad="38100" dist="38100" dir="2700000" algn="tl">
                    <a:srgbClr val="000000">
                      <a:alpha val="43137"/>
                    </a:srgbClr>
                  </a:outerShdw>
                </a:effectLst>
                <a:latin typeface="Algerian" pitchFamily="82" charset="0"/>
              </a:rPr>
              <a:t>2</a:t>
            </a:r>
            <a:endParaRPr lang="ru-RU" sz="5400" dirty="0">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79512" y="1556792"/>
            <a:ext cx="8496944" cy="4917160"/>
          </a:xfrm>
        </p:spPr>
        <p:txBody>
          <a:bodyPr/>
          <a:lstStyle/>
          <a:p>
            <a:pPr>
              <a:buNone/>
            </a:pPr>
            <a:endParaRPr lang="en-US" dirty="0" smtClean="0"/>
          </a:p>
          <a:p>
            <a:pPr>
              <a:buNone/>
            </a:pPr>
            <a:endParaRPr lang="en-US" dirty="0" smtClean="0"/>
          </a:p>
          <a:p>
            <a:pPr algn="ctr">
              <a:lnSpc>
                <a:spcPct val="150000"/>
              </a:lnSpc>
              <a:buNone/>
            </a:pPr>
            <a:r>
              <a:rPr lang="ru-RU" sz="3200" dirty="0" smtClean="0">
                <a:latin typeface="Constantia" pitchFamily="18" charset="0"/>
              </a:rPr>
              <a:t>Юридическое </a:t>
            </a:r>
            <a:r>
              <a:rPr lang="ru-RU" sz="3200" dirty="0" smtClean="0">
                <a:latin typeface="Constantia" pitchFamily="18" charset="0"/>
              </a:rPr>
              <a:t>лицо </a:t>
            </a:r>
            <a:r>
              <a:rPr lang="ru-RU" sz="3200" u="sng" dirty="0" smtClean="0">
                <a:latin typeface="Constantia" pitchFamily="18" charset="0"/>
              </a:rPr>
              <a:t>не может быть </a:t>
            </a:r>
            <a:r>
              <a:rPr lang="ru-RU" sz="3200" dirty="0" smtClean="0">
                <a:latin typeface="Constantia" pitchFamily="18" charset="0"/>
              </a:rPr>
              <a:t>субъектом преступления и, следовательно, субъектом уголовной ответственности</a:t>
            </a:r>
            <a:endParaRPr lang="ru-RU" sz="3200" dirty="0">
              <a:latin typeface="Constantia" pitchFamily="18" charset="0"/>
            </a:endParaRPr>
          </a:p>
        </p:txBody>
      </p:sp>
    </p:spTree>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b="1" dirty="0" smtClean="0">
                <a:effectLst>
                  <a:outerShdw blurRad="38100" dist="38100" dir="2700000" algn="tl">
                    <a:srgbClr val="000000">
                      <a:alpha val="43137"/>
                    </a:srgbClr>
                  </a:outerShdw>
                </a:effectLst>
              </a:rPr>
              <a:t>А</a:t>
            </a:r>
            <a:r>
              <a:rPr lang="ru-RU" sz="5400" b="1" dirty="0" smtClean="0">
                <a:effectLst>
                  <a:outerShdw blurRad="38100" dist="38100" dir="2700000" algn="tl">
                    <a:srgbClr val="000000">
                      <a:alpha val="43137"/>
                    </a:srgbClr>
                  </a:outerShdw>
                </a:effectLst>
              </a:rPr>
              <a:t>ргумент </a:t>
            </a:r>
            <a:r>
              <a:rPr lang="en-US" sz="5400" b="1" dirty="0" smtClean="0">
                <a:effectLst>
                  <a:outerShdw blurRad="38100" dist="38100" dir="2700000" algn="tl">
                    <a:srgbClr val="000000">
                      <a:alpha val="43137"/>
                    </a:srgbClr>
                  </a:outerShdw>
                </a:effectLst>
                <a:latin typeface="Algerian" pitchFamily="82" charset="0"/>
              </a:rPr>
              <a:t> </a:t>
            </a:r>
            <a:r>
              <a:rPr lang="en-US" sz="5400" b="1" dirty="0" smtClean="0">
                <a:solidFill>
                  <a:srgbClr val="FF0000"/>
                </a:solidFill>
                <a:effectLst>
                  <a:outerShdw blurRad="38100" dist="38100" dir="2700000" algn="tl">
                    <a:srgbClr val="000000">
                      <a:alpha val="43137"/>
                    </a:srgbClr>
                  </a:outerShdw>
                </a:effectLst>
                <a:latin typeface="Algerian" pitchFamily="82" charset="0"/>
              </a:rPr>
              <a:t>contra 3</a:t>
            </a:r>
            <a:endParaRPr lang="ru-RU" sz="5400" b="1"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sz="quarter" idx="1"/>
          </p:nvPr>
        </p:nvSpPr>
        <p:spPr>
          <a:xfrm>
            <a:off x="179512" y="1340768"/>
            <a:ext cx="8496944" cy="4248472"/>
          </a:xfrm>
        </p:spPr>
        <p:txBody>
          <a:bodyPr/>
          <a:lstStyle/>
          <a:p>
            <a:pPr algn="ctr">
              <a:buNone/>
            </a:pPr>
            <a:endParaRPr lang="en-US" dirty="0" smtClean="0"/>
          </a:p>
          <a:p>
            <a:pPr algn="ctr">
              <a:buNone/>
            </a:pPr>
            <a:endParaRPr lang="en-US" dirty="0" smtClean="0"/>
          </a:p>
          <a:p>
            <a:pPr algn="ctr">
              <a:lnSpc>
                <a:spcPct val="150000"/>
              </a:lnSpc>
              <a:buNone/>
            </a:pPr>
            <a:r>
              <a:rPr lang="ru-RU" sz="3200" dirty="0" smtClean="0">
                <a:latin typeface="Constantia" pitchFamily="18" charset="0"/>
              </a:rPr>
              <a:t>В результате признания юридического лица субъектом преступления </a:t>
            </a:r>
            <a:r>
              <a:rPr lang="ru-RU" sz="3200" u="sng" dirty="0" smtClean="0">
                <a:latin typeface="Constantia" pitchFamily="18" charset="0"/>
              </a:rPr>
              <a:t>страдать </a:t>
            </a:r>
            <a:r>
              <a:rPr lang="ru-RU" sz="3200" dirty="0" smtClean="0">
                <a:latin typeface="Constantia" pitchFamily="18" charset="0"/>
              </a:rPr>
              <a:t>от наложенных санкций будут </a:t>
            </a:r>
            <a:r>
              <a:rPr lang="ru-RU" sz="3200" u="sng" dirty="0" smtClean="0">
                <a:latin typeface="Constantia" pitchFamily="18" charset="0"/>
              </a:rPr>
              <a:t>невинные люди</a:t>
            </a:r>
            <a:endParaRPr lang="ru-RU" sz="3200" u="sng" dirty="0">
              <a:latin typeface="Constantia" pitchFamily="18" charset="0"/>
            </a:endParaRPr>
          </a:p>
        </p:txBody>
      </p:sp>
    </p:spTree>
  </p:cSld>
  <p:clrMapOvr>
    <a:masterClrMapping/>
  </p:clrMapOvr>
  <p:transition spd="slow">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435</TotalTime>
  <Words>2710</Words>
  <Application>Microsoft Office PowerPoint</Application>
  <PresentationFormat>Экран (4:3)</PresentationFormat>
  <Paragraphs>171</Paragraphs>
  <Slides>37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Эркер</vt:lpstr>
      <vt:lpstr>Концепция уголовной ответственности юридических лиц</vt:lpstr>
      <vt:lpstr>Слайд 2</vt:lpstr>
      <vt:lpstr>    Ст. 48 Гражданского кодекса РФ</vt:lpstr>
      <vt:lpstr>Конвенция ООН об уголовной ответственности за коррупцию от 27.01.1999</vt:lpstr>
      <vt:lpstr>Конвенция против коррупции от 31 октября 2003 г.</vt:lpstr>
      <vt:lpstr>Зарубежное уголовное законодательство</vt:lpstr>
      <vt:lpstr>Аргумент  contra 1</vt:lpstr>
      <vt:lpstr>Аргумент  contra 2</vt:lpstr>
      <vt:lpstr>Аргумент  contra 3</vt:lpstr>
      <vt:lpstr>Аргумент  contra 4</vt:lpstr>
      <vt:lpstr>Аргумент  contra 5</vt:lpstr>
      <vt:lpstr>Слайд 12</vt:lpstr>
      <vt:lpstr>РЕМЕЗКОВ АЛЕКСАНДР АЛЕКСАНДРОВИЧ</vt:lpstr>
      <vt:lpstr>Статья 19. Общие условия уголовной ответственности</vt:lpstr>
      <vt:lpstr> Раздел V. Особенности уголовной ответственности и наказания отдельных категорий лиц» </vt:lpstr>
      <vt:lpstr>Статья 962 Юридические лица, подлежащие уголовной ответственности</vt:lpstr>
      <vt:lpstr>Статья 963 Вина юридического лица</vt:lpstr>
      <vt:lpstr>Ст. 201 Уголовного кодекса РФ «Злоупотребление полномочиями»</vt:lpstr>
      <vt:lpstr>Статья 965 Категории преступлений, наказуемых для юридических лиц </vt:lpstr>
      <vt:lpstr>Статья 968 Виды наказаний, назначаемых юридическим лицам </vt:lpstr>
      <vt:lpstr>Статья 969 Предупреждение </vt:lpstr>
      <vt:lpstr>Статья 9610 Штраф </vt:lpstr>
      <vt:lpstr>Статья 9611 Лишение лицензии, квоты, преференций или льгот  </vt:lpstr>
      <vt:lpstr>Статья 9613 Запрет на осуществление деятельности на территории Российской Федерации </vt:lpstr>
      <vt:lpstr>Статья 9614 Принудительная ликвидация  </vt:lpstr>
      <vt:lpstr>Статья 9617 Особенности погашения судимости юридического лица </vt:lpstr>
      <vt:lpstr> Статья 9618 Меры уголовно-правового характера в отношении фиктивного юридического лица </vt:lpstr>
      <vt:lpstr> Статья 120 Принуждение к изъятию органов или тканей человека для трансплантации </vt:lpstr>
      <vt:lpstr>Слайд 29</vt:lpstr>
      <vt:lpstr>Слайд 30</vt:lpstr>
      <vt:lpstr>Статья 205 Террористический акт </vt:lpstr>
      <vt:lpstr>Статья 205 Террористический акт</vt:lpstr>
      <vt:lpstr>Статья 271 Нарушение правил международных полетов </vt:lpstr>
      <vt:lpstr>Слайд 34</vt:lpstr>
      <vt:lpstr>Слайд 35</vt:lpstr>
      <vt:lpstr>Слайд 36</vt:lpstr>
      <vt:lpstr>Слайд 37</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Концепция уголовной ответственности юридических лиц</dc:title>
  <dc:creator>User</dc:creator>
  <cp:lastModifiedBy>RePack by SPecialiST</cp:lastModifiedBy>
  <cp:revision>50</cp:revision>
  <dcterms:created xsi:type="dcterms:W3CDTF">2015-04-19T12:24:27Z</dcterms:created>
  <dcterms:modified xsi:type="dcterms:W3CDTF">2015-04-20T10:07:23Z</dcterms:modified>
</cp:coreProperties>
</file>